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647" r:id="rId3"/>
    <p:sldId id="648" r:id="rId4"/>
    <p:sldId id="649" r:id="rId5"/>
    <p:sldId id="651" r:id="rId6"/>
    <p:sldId id="652" r:id="rId7"/>
    <p:sldId id="682" r:id="rId8"/>
    <p:sldId id="707" r:id="rId9"/>
    <p:sldId id="653" r:id="rId10"/>
    <p:sldId id="689" r:id="rId11"/>
    <p:sldId id="683" r:id="rId12"/>
    <p:sldId id="650" r:id="rId13"/>
    <p:sldId id="684" r:id="rId14"/>
    <p:sldId id="654" r:id="rId15"/>
    <p:sldId id="669" r:id="rId16"/>
    <p:sldId id="685" r:id="rId17"/>
    <p:sldId id="686" r:id="rId18"/>
    <p:sldId id="687" r:id="rId19"/>
    <p:sldId id="703" r:id="rId20"/>
    <p:sldId id="695" r:id="rId21"/>
    <p:sldId id="678" r:id="rId22"/>
    <p:sldId id="701" r:id="rId23"/>
    <p:sldId id="671" r:id="rId24"/>
    <p:sldId id="704" r:id="rId25"/>
    <p:sldId id="693" r:id="rId26"/>
    <p:sldId id="672" r:id="rId27"/>
    <p:sldId id="688" r:id="rId28"/>
    <p:sldId id="694" r:id="rId29"/>
    <p:sldId id="691" r:id="rId30"/>
    <p:sldId id="696" r:id="rId31"/>
    <p:sldId id="702" r:id="rId32"/>
    <p:sldId id="705" r:id="rId33"/>
    <p:sldId id="661" r:id="rId34"/>
    <p:sldId id="697" r:id="rId35"/>
    <p:sldId id="706" r:id="rId36"/>
    <p:sldId id="679" r:id="rId37"/>
    <p:sldId id="698" r:id="rId38"/>
    <p:sldId id="673" r:id="rId39"/>
    <p:sldId id="674" r:id="rId40"/>
    <p:sldId id="699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Ekblom" initials="PE" lastIdx="1" clrIdx="0">
    <p:extLst>
      <p:ext uri="{19B8F6BF-5375-455C-9EA6-DF929625EA0E}">
        <p15:presenceInfo xmlns:p15="http://schemas.microsoft.com/office/powerpoint/2012/main" userId="a364e74005783a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A44"/>
    <a:srgbClr val="9FD4D7"/>
    <a:srgbClr val="EFA720"/>
    <a:srgbClr val="B2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5214" autoAdjust="0"/>
  </p:normalViewPr>
  <p:slideViewPr>
    <p:cSldViewPr snapToGrid="0" snapToObjects="1">
      <p:cViewPr varScale="1">
        <p:scale>
          <a:sx n="97" d="100"/>
          <a:sy n="97" d="100"/>
        </p:scale>
        <p:origin x="110" y="34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804D3-3566-43D0-9015-D8D2EBD90EF4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02710-7BED-4887-AB21-340350D50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4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02710-7BED-4887-AB21-340350D509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1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0893FA-3385-4757-8C56-67FE464E5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9C503F-1937-45EB-BF9C-1B7447502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5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6424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6424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625B4-3BE0-432D-A8E0-770BDDF01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2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648920"/>
            <a:ext cx="9143999" cy="39835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AFEFDA-2855-41C4-BC66-B58616E3ABC4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4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436225" cy="548877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38276D-B105-4245-8117-864ABE2E4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0929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0219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BF3FA-BB75-4CA1-BA8A-E59050092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92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4927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1144"/>
            <a:ext cx="4040188" cy="2453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4927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41144"/>
            <a:ext cx="4041775" cy="2453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B4F81E-3135-42EF-9E37-8FDC24C3B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3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97D15A-3E40-45C5-8B2C-CE0108397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A91D0-4A31-4960-8E1F-60CE9C10C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5596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55964"/>
            <a:ext cx="5111750" cy="38386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27502"/>
            <a:ext cx="3008313" cy="2967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ACB4D4-3C64-4A30-AB46-8FAA5CE8F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1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0291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1231"/>
            <a:ext cx="5486400" cy="29514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27968"/>
            <a:ext cx="5486400" cy="401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51BCC-B705-4AFD-A4E4-C518E5DCDE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3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4D7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519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4685"/>
            <a:ext cx="8229600" cy="286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A461-EA6A-5444-9DB9-803F995328F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xtendedevolutionarysynthesis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9E88-A64F-4A4A-89CB-8181DA431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50220"/>
            <a:ext cx="9144000" cy="1102519"/>
          </a:xfrm>
        </p:spPr>
        <p:txBody>
          <a:bodyPr>
            <a:noAutofit/>
          </a:bodyPr>
          <a:lstStyle/>
          <a:p>
            <a:r>
              <a:rPr lang="en-GB" sz="3600" b="1" dirty="0"/>
              <a:t>The importance of time frame in tackling </a:t>
            </a:r>
            <a:r>
              <a:rPr lang="en-US" sz="3600" b="1" dirty="0"/>
              <a:t>new and emerging crime problems</a:t>
            </a:r>
            <a:r>
              <a:rPr lang="en-GB" sz="3600" b="1" dirty="0"/>
              <a:t>: </a:t>
            </a:r>
            <a:br>
              <a:rPr lang="en-GB" sz="3600" b="1" dirty="0"/>
            </a:br>
            <a:r>
              <a:rPr lang="en-GB" sz="3600" b="1" dirty="0"/>
              <a:t>The Eco, Devo, Evo Framework</a:t>
            </a:r>
            <a:br>
              <a:rPr lang="en-GB" sz="3600" b="1" dirty="0"/>
            </a:br>
            <a:br>
              <a:rPr lang="en-GB" sz="500" b="1" dirty="0"/>
            </a:br>
            <a:r>
              <a:rPr lang="en-GB" sz="2400" b="1" dirty="0"/>
              <a:t>Australian Institute of Criminology</a:t>
            </a:r>
            <a:br>
              <a:rPr lang="en-GB" sz="2400" b="1" dirty="0"/>
            </a:br>
            <a:r>
              <a:rPr lang="en-GB" sz="2400" b="1" dirty="0"/>
              <a:t>November 2019</a:t>
            </a:r>
            <a:br>
              <a:rPr lang="en-GB" sz="2400" b="1" dirty="0"/>
            </a:br>
            <a:br>
              <a:rPr lang="en-GB" sz="400" b="1" dirty="0"/>
            </a:br>
            <a:r>
              <a:rPr lang="en-GB" sz="2400" b="1" dirty="0"/>
              <a:t>Paul Ekblom</a:t>
            </a:r>
            <a:br>
              <a:rPr lang="en-GB" sz="2400" b="1" dirty="0"/>
            </a:br>
            <a:r>
              <a:rPr lang="en-GB" sz="2400" b="1" dirty="0"/>
              <a:t>Department of Security &amp; Crime Science UCL</a:t>
            </a:r>
            <a:br>
              <a:rPr lang="en-GB" sz="3600" b="1" dirty="0"/>
            </a:br>
            <a:br>
              <a:rPr lang="en-GB" sz="3600" b="1" dirty="0"/>
            </a:b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EF248-C849-43E7-90C6-D88DC3900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14335"/>
            <a:ext cx="9144000" cy="635858"/>
          </a:xfrm>
        </p:spPr>
        <p:txBody>
          <a:bodyPr>
            <a:normAutofit lnSpcReduction="10000"/>
          </a:bodyPr>
          <a:lstStyle/>
          <a:p>
            <a:r>
              <a:rPr lang="en-US" sz="1200" dirty="0"/>
              <a:t>This work was supported by the research project, ACCEPT: Addressing Cybersecurity and Cybercrime via a co-Evolutionary </a:t>
            </a:r>
            <a:r>
              <a:rPr lang="en-US" sz="1200" dirty="0" err="1"/>
              <a:t>aPproach</a:t>
            </a:r>
            <a:r>
              <a:rPr lang="en-US" sz="1200" dirty="0"/>
              <a:t> to reducing human-</a:t>
            </a:r>
            <a:r>
              <a:rPr lang="en-US" sz="1200" dirty="0" err="1"/>
              <a:t>relaTed</a:t>
            </a:r>
            <a:r>
              <a:rPr lang="en-US" sz="1200" dirty="0"/>
              <a:t> risks" (http://accept.cyber.kent.ac.uk/), funded by the EPSRC (Engineering and Physical Sciences Research Council) in the UK, under grant number EP/P011896/1 and EP/P011896/2.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5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84572-5370-4E2B-B92E-BDC2258D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749643"/>
            <a:ext cx="9143999" cy="439385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Important to get the concept of </a:t>
            </a:r>
            <a:r>
              <a:rPr lang="en-US" sz="2800" b="1" dirty="0"/>
              <a:t>agents</a:t>
            </a:r>
            <a:r>
              <a:rPr lang="en-US" sz="2800" dirty="0"/>
              <a:t> right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People/ groups/ </a:t>
            </a:r>
            <a:r>
              <a:rPr lang="en-US" sz="2800" dirty="0" err="1"/>
              <a:t>organisations</a:t>
            </a:r>
            <a:r>
              <a:rPr lang="en-US" sz="2800" dirty="0"/>
              <a:t> can be viewed as ‘</a:t>
            </a:r>
            <a:r>
              <a:rPr lang="en-US" sz="2800" b="1" dirty="0"/>
              <a:t>Caused agents</a:t>
            </a:r>
            <a:r>
              <a:rPr lang="en-US" sz="2800" dirty="0"/>
              <a:t>’ who are both caused and causing: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Caused: </a:t>
            </a:r>
            <a:r>
              <a:rPr lang="en-US" sz="2000" dirty="0"/>
              <a:t>prior predisposition, perceptual tendencies, motivation, precipitation 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Causing: </a:t>
            </a:r>
            <a:r>
              <a:rPr lang="en-US" sz="2000" dirty="0"/>
              <a:t>engendering events through their actions on basis of </a:t>
            </a:r>
            <a:r>
              <a:rPr lang="en-US" sz="2000" b="1" dirty="0"/>
              <a:t>goals, plans, decisions, affordances </a:t>
            </a:r>
            <a:r>
              <a:rPr lang="en-US" sz="2000" dirty="0"/>
              <a:t>– perceived utility of people/ things in their environment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Focus here is mainly on the active, </a:t>
            </a:r>
            <a:r>
              <a:rPr lang="en-GB" sz="2400" b="1" dirty="0"/>
              <a:t>causing agent</a:t>
            </a:r>
            <a:r>
              <a:rPr lang="en-GB" sz="2400" dirty="0"/>
              <a:t> perspective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Agents nowadays include </a:t>
            </a:r>
            <a:r>
              <a:rPr lang="en-US" sz="2400" b="1" dirty="0"/>
              <a:t>autonomous ICT</a:t>
            </a:r>
            <a:r>
              <a:rPr lang="en-US" sz="2400" dirty="0"/>
              <a:t> with </a:t>
            </a:r>
            <a:r>
              <a:rPr lang="en-US" sz="2400" b="1" dirty="0"/>
              <a:t>AI/Machine Learning</a:t>
            </a:r>
            <a:endParaRPr lang="en-US" sz="2400" dirty="0"/>
          </a:p>
          <a:p>
            <a:pPr lvl="1"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Time Frames – ECO – Nature of Agents </a:t>
            </a:r>
          </a:p>
        </p:txBody>
      </p:sp>
    </p:spTree>
    <p:extLst>
      <p:ext uri="{BB962C8B-B14F-4D97-AF65-F5344CB8AC3E}">
        <p14:creationId xmlns:p14="http://schemas.microsoft.com/office/powerpoint/2010/main" val="149705126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84572-5370-4E2B-B92E-BDC2258D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8877"/>
            <a:ext cx="9143999" cy="459462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Agents take on </a:t>
            </a:r>
            <a:r>
              <a:rPr lang="en-US" sz="2000" b="1" dirty="0"/>
              <a:t>roles</a:t>
            </a:r>
            <a:r>
              <a:rPr lang="en-US" sz="2000" dirty="0"/>
              <a:t> </a:t>
            </a:r>
          </a:p>
          <a:p>
            <a:pPr lvl="1">
              <a:spcBef>
                <a:spcPts val="1200"/>
              </a:spcBef>
            </a:pPr>
            <a:r>
              <a:rPr lang="en-US" sz="1800" b="1" dirty="0"/>
              <a:t>Crime</a:t>
            </a:r>
            <a:r>
              <a:rPr lang="en-US" sz="1800" dirty="0"/>
              <a:t>: Offenders, Preventers, Promoters, Victims, Responders</a:t>
            </a:r>
          </a:p>
          <a:p>
            <a:pPr lvl="1">
              <a:spcBef>
                <a:spcPts val="1200"/>
              </a:spcBef>
            </a:pPr>
            <a:r>
              <a:rPr lang="en-US" sz="1800" b="1" dirty="0"/>
              <a:t>Civil</a:t>
            </a:r>
            <a:r>
              <a:rPr lang="en-US" sz="1800" dirty="0"/>
              <a:t>: User, Resident, Employee, Passer-by…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They </a:t>
            </a:r>
            <a:r>
              <a:rPr lang="en-US" sz="1800" b="1" dirty="0"/>
              <a:t>overlap</a:t>
            </a:r>
            <a:r>
              <a:rPr lang="en-US" sz="1800" dirty="0"/>
              <a:t> between and within these 2 categories (victim can be preventer, employee can be promoter, offender)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 crime (and also the civil) roles </a:t>
            </a:r>
            <a:r>
              <a:rPr lang="en-US" sz="2000" b="1" dirty="0"/>
              <a:t>interact</a:t>
            </a:r>
            <a:r>
              <a:rPr lang="en-US" sz="2000" dirty="0"/>
              <a:t> with one another, and with the immediate </a:t>
            </a:r>
            <a:r>
              <a:rPr lang="en-US" sz="2000" b="1" dirty="0"/>
              <a:t>environment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1800" dirty="0"/>
              <a:t>Incidentally, via </a:t>
            </a:r>
            <a:r>
              <a:rPr lang="en-US" sz="1800" b="1" dirty="0"/>
              <a:t>routine activities </a:t>
            </a:r>
            <a:r>
              <a:rPr lang="en-US" sz="1800" dirty="0"/>
              <a:t>and</a:t>
            </a:r>
            <a:r>
              <a:rPr lang="en-US" sz="1800" b="1" dirty="0"/>
              <a:t> geometry </a:t>
            </a:r>
            <a:r>
              <a:rPr lang="en-US" sz="1800" dirty="0"/>
              <a:t>(crime generators) 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More </a:t>
            </a:r>
            <a:r>
              <a:rPr lang="en-US" sz="1800" b="1" dirty="0"/>
              <a:t>deliberately </a:t>
            </a:r>
            <a:r>
              <a:rPr lang="en-US" sz="1800" dirty="0"/>
              <a:t>(seeking crime attractor places/ avoiding detractors)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From a </a:t>
            </a:r>
            <a:r>
              <a:rPr lang="en-US" sz="2000" b="1" dirty="0"/>
              <a:t>systems perspective </a:t>
            </a:r>
            <a:r>
              <a:rPr lang="en-US" sz="2000" dirty="0"/>
              <a:t>there is some symmetry between the good guys and the bad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A crime preventer’s </a:t>
            </a:r>
            <a:r>
              <a:rPr lang="en-US" sz="1800" b="1" dirty="0"/>
              <a:t>problem</a:t>
            </a:r>
            <a:r>
              <a:rPr lang="en-US" sz="1800" dirty="0"/>
              <a:t> is an offender’s </a:t>
            </a:r>
            <a:r>
              <a:rPr lang="en-US" sz="1800" b="1" dirty="0"/>
              <a:t>opportunity</a:t>
            </a:r>
            <a:r>
              <a:rPr lang="en-US" sz="1800" dirty="0"/>
              <a:t>, and vice-versa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GB" sz="2000" dirty="0"/>
          </a:p>
          <a:p>
            <a:pPr>
              <a:spcBef>
                <a:spcPts val="1200"/>
              </a:spcBef>
            </a:pPr>
            <a:endParaRPr lang="en-GB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/>
              <a:t>Time Frames – ECO – Agents and Roles</a:t>
            </a:r>
          </a:p>
        </p:txBody>
      </p:sp>
    </p:spTree>
    <p:extLst>
      <p:ext uri="{BB962C8B-B14F-4D97-AF65-F5344CB8AC3E}">
        <p14:creationId xmlns:p14="http://schemas.microsoft.com/office/powerpoint/2010/main" val="176684775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96072-62A8-45CB-A94A-B9EB206B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648920"/>
            <a:ext cx="9143999" cy="449458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Devo covers changes undergone by agents or things </a:t>
            </a:r>
            <a:r>
              <a:rPr lang="en-US" sz="2400" b="1" dirty="0"/>
              <a:t>within</a:t>
            </a:r>
            <a:r>
              <a:rPr lang="en-US" sz="2400" dirty="0"/>
              <a:t> a </a:t>
            </a:r>
            <a:r>
              <a:rPr lang="en-US" sz="2400" b="1" dirty="0"/>
              <a:t>lifetime</a:t>
            </a:r>
            <a:r>
              <a:rPr lang="en-US" sz="2400" dirty="0"/>
              <a:t>, a (criminal) </a:t>
            </a:r>
            <a:r>
              <a:rPr lang="en-US" sz="2400" b="1" dirty="0"/>
              <a:t>career</a:t>
            </a:r>
            <a:r>
              <a:rPr lang="en-US" sz="2400" dirty="0"/>
              <a:t> or a </a:t>
            </a:r>
            <a:r>
              <a:rPr lang="en-US" sz="2400" b="1" dirty="0"/>
              <a:t>generation</a:t>
            </a:r>
            <a:r>
              <a:rPr lang="en-US" sz="2400" dirty="0"/>
              <a:t> –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I.e. those that endure beyond the individual criminal event/ situation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Devo changes occur through various mechanisms, </a:t>
            </a:r>
            <a:r>
              <a:rPr lang="en-US" sz="2400" dirty="0" err="1"/>
              <a:t>eg</a:t>
            </a:r>
            <a:r>
              <a:rPr lang="en-US" sz="2400" dirty="0"/>
              <a:t>: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Operational </a:t>
            </a:r>
            <a:r>
              <a:rPr lang="en-US" sz="2000" b="1" dirty="0"/>
              <a:t>feedback</a:t>
            </a:r>
            <a:r>
              <a:rPr lang="en-US" sz="2000" dirty="0"/>
              <a:t> from success or failure of agent’s own actions (</a:t>
            </a:r>
            <a:r>
              <a:rPr lang="en-US" sz="2000" i="1" dirty="0"/>
              <a:t>this</a:t>
            </a:r>
            <a:r>
              <a:rPr lang="en-US" sz="2000" dirty="0"/>
              <a:t> action reliably bypasses the car alarm)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Individual </a:t>
            </a:r>
            <a:r>
              <a:rPr lang="en-US" sz="2000" b="1" dirty="0"/>
              <a:t>imitation</a:t>
            </a:r>
            <a:r>
              <a:rPr lang="en-US" sz="2000" dirty="0"/>
              <a:t> and other forms of </a:t>
            </a:r>
            <a:r>
              <a:rPr lang="en-US" sz="2000" b="1" dirty="0"/>
              <a:t>social learning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2000" b="1" dirty="0"/>
              <a:t>Cultural acquisition </a:t>
            </a:r>
            <a:r>
              <a:rPr lang="en-US" sz="2000" dirty="0"/>
              <a:t>of values, attitudes, goals and techniques 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/>
              <a:t>Organisational</a:t>
            </a:r>
            <a:r>
              <a:rPr lang="en-US" sz="2000" b="1" dirty="0"/>
              <a:t> development </a:t>
            </a:r>
            <a:r>
              <a:rPr lang="en-US" sz="2000" dirty="0"/>
              <a:t>&amp; growth of membership, operations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Time Frames – DEVO</a:t>
            </a:r>
          </a:p>
        </p:txBody>
      </p:sp>
    </p:spTree>
    <p:extLst>
      <p:ext uri="{BB962C8B-B14F-4D97-AF65-F5344CB8AC3E}">
        <p14:creationId xmlns:p14="http://schemas.microsoft.com/office/powerpoint/2010/main" val="2158599973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96072-62A8-45CB-A94A-B9EB206B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648920"/>
            <a:ext cx="9143999" cy="44945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We must also consider developmental changes undergone by </a:t>
            </a:r>
            <a:r>
              <a:rPr lang="en-US" sz="2200" b="1" dirty="0"/>
              <a:t>technology</a:t>
            </a:r>
            <a:r>
              <a:rPr lang="en-US" sz="2200" dirty="0"/>
              <a:t> – broadly taken to include </a:t>
            </a:r>
            <a:r>
              <a:rPr lang="en-US" sz="2200" b="1" dirty="0"/>
              <a:t>product, place, system, procedure or intervention</a:t>
            </a:r>
            <a:r>
              <a:rPr lang="en-US" sz="2200" dirty="0"/>
              <a:t> – during the working lifetime of individual items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GB" sz="1800" b="1" dirty="0"/>
              <a:t>Customisation</a:t>
            </a:r>
            <a:r>
              <a:rPr lang="en-GB" sz="1800" dirty="0"/>
              <a:t> during/after manufacture (e.g. boosting security properties in anticipation of exposure to increased risk)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1800" b="1" dirty="0"/>
              <a:t>Programming</a:t>
            </a:r>
            <a:r>
              <a:rPr lang="en-US" sz="1800" dirty="0"/>
              <a:t>/self-programming (as with smartphones that learn your preferences)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1800" b="1" dirty="0"/>
              <a:t>Modification</a:t>
            </a:r>
            <a:r>
              <a:rPr lang="en-US" sz="1800" dirty="0"/>
              <a:t> (</a:t>
            </a:r>
            <a:r>
              <a:rPr lang="en-US" sz="1800" dirty="0" err="1"/>
              <a:t>eg</a:t>
            </a:r>
            <a:r>
              <a:rPr lang="en-US" sz="1800" dirty="0"/>
              <a:t> hacking in the constructive, repurposing sense; adding security features in light of increased risk)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1800" b="1" dirty="0"/>
              <a:t>Updates and upgrades </a:t>
            </a:r>
            <a:r>
              <a:rPr lang="en-US" sz="1800" dirty="0"/>
              <a:t>(not just ICT – ‘How buildings learn’ book)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All this is about making products/procedures/systems adjustable during development and operation so they can be </a:t>
            </a:r>
            <a:r>
              <a:rPr lang="en-GB" sz="2200" b="1" dirty="0"/>
              <a:t>customised</a:t>
            </a:r>
            <a:r>
              <a:rPr lang="en-US" sz="2200" b="1" dirty="0"/>
              <a:t> to context</a:t>
            </a:r>
            <a:r>
              <a:rPr lang="en-US" sz="2200" dirty="0"/>
              <a:t>, and to adapt to </a:t>
            </a:r>
            <a:r>
              <a:rPr lang="en-US" sz="2200" b="1" dirty="0"/>
              <a:t>changes</a:t>
            </a:r>
            <a:r>
              <a:rPr lang="en-US" sz="2200" dirty="0"/>
              <a:t> in that context – biological term is </a:t>
            </a:r>
            <a:r>
              <a:rPr lang="en-US" sz="2200" b="1" dirty="0"/>
              <a:t>developmental plasticity</a:t>
            </a:r>
            <a:endParaRPr lang="en-US" sz="1800" dirty="0"/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sz="18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GB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Time Frames – DEVO – Technology</a:t>
            </a:r>
          </a:p>
        </p:txBody>
      </p:sp>
    </p:spTree>
    <p:extLst>
      <p:ext uri="{BB962C8B-B14F-4D97-AF65-F5344CB8AC3E}">
        <p14:creationId xmlns:p14="http://schemas.microsoft.com/office/powerpoint/2010/main" val="2453715038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03616-10FB-4477-A251-6EA516BB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34010"/>
            <a:ext cx="9143999" cy="46094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200" dirty="0"/>
              <a:t>Initially inspired by ideas from </a:t>
            </a:r>
            <a:r>
              <a:rPr lang="en-GB" sz="2200" b="1" dirty="0"/>
              <a:t>biological</a:t>
            </a:r>
            <a:r>
              <a:rPr lang="en-GB" sz="2200" dirty="0"/>
              <a:t> evolution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800" dirty="0"/>
              <a:t>Original Darwinian processes of </a:t>
            </a:r>
            <a:r>
              <a:rPr lang="en-GB" sz="1800" b="1" dirty="0"/>
              <a:t>variation, selection, transmission/ replication/                   inheritance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800" dirty="0"/>
              <a:t>‘Modern Synthesis’ of Darwin + genetics, viewing evolution as changing frequencies of                       gene variants (alleles) or traits in a population of organisms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800" dirty="0"/>
              <a:t>More recent – ‘Extended Evolutionary Synthesis’ – later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200" dirty="0"/>
              <a:t>But biological evolution is a </a:t>
            </a:r>
            <a:r>
              <a:rPr lang="en-GB" sz="2200" b="1" dirty="0"/>
              <a:t>highly-structured</a:t>
            </a:r>
            <a:r>
              <a:rPr lang="en-GB" sz="2200" dirty="0"/>
              <a:t> process                                             (genes, chromosomes, mitosis/meiosis/sexual reproduction)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200" dirty="0"/>
              <a:t>More recently, big developments in concept of </a:t>
            </a:r>
            <a:r>
              <a:rPr lang="en-GB" sz="2200" b="1" dirty="0"/>
              <a:t>cultural evolution</a:t>
            </a:r>
            <a:r>
              <a:rPr lang="en-GB" sz="2200" dirty="0"/>
              <a:t> in biology and anthropology – covering social and technological change – so I primarily draw on this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GB" sz="1800" dirty="0"/>
              <a:t>Cultural evolution shares similar </a:t>
            </a:r>
            <a:r>
              <a:rPr lang="en-GB" sz="1800" b="1" dirty="0"/>
              <a:t>algorithm</a:t>
            </a:r>
            <a:r>
              <a:rPr lang="en-GB" sz="1800" dirty="0"/>
              <a:t> to biological, albeit one that is looser and more debatable (controversy over </a:t>
            </a:r>
            <a:r>
              <a:rPr lang="en-GB" sz="1800" b="1" dirty="0"/>
              <a:t>memes </a:t>
            </a:r>
            <a:r>
              <a:rPr lang="en-GB" sz="1800" dirty="0"/>
              <a:t>as ‘cultural replicators’ equivalent to genes)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GB" sz="1800" dirty="0"/>
              <a:t>Cultural evolution exists in other animals but far stronger in humans because of </a:t>
            </a:r>
            <a:r>
              <a:rPr lang="en-GB" sz="1800" b="1" dirty="0"/>
              <a:t>high-fidelity copying </a:t>
            </a:r>
            <a:r>
              <a:rPr lang="en-GB" sz="1800" dirty="0"/>
              <a:t>(language, writing, mass-production, ICT; copy-process-not-product)</a:t>
            </a:r>
            <a:endParaRPr lang="en-GB" sz="1800" b="1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Time Frames – EVO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C207342-C788-4E80-85DC-26FB62DDD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4" r="43180"/>
          <a:stretch/>
        </p:blipFill>
        <p:spPr bwMode="auto">
          <a:xfrm>
            <a:off x="7843345" y="590430"/>
            <a:ext cx="1300655" cy="173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ypes of Chromosomes">
            <a:extLst>
              <a:ext uri="{FF2B5EF4-FFF2-40B4-BE49-F238E27FC236}">
                <a16:creationId xmlns:a16="http://schemas.microsoft.com/office/drawing/2014/main" id="{A305311E-BA1D-4537-8196-85210A421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7" t="13488" b="14635"/>
          <a:stretch/>
        </p:blipFill>
        <p:spPr bwMode="auto">
          <a:xfrm>
            <a:off x="6440214" y="1665616"/>
            <a:ext cx="1403131" cy="11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1463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6553F-BCF6-4DD9-95E2-979E0A60E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648920"/>
            <a:ext cx="9143999" cy="449458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/>
              <a:t>Need to take closer look at some of the key concepts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/>
              <a:t>Changes, variations in </a:t>
            </a:r>
            <a:r>
              <a:rPr lang="en-GB" sz="2000" b="1" dirty="0"/>
              <a:t>traits </a:t>
            </a:r>
            <a:r>
              <a:rPr lang="en-GB" sz="2000" dirty="0"/>
              <a:t>e.g. height or hair colour, occur in a </a:t>
            </a:r>
            <a:r>
              <a:rPr lang="en-GB" sz="2000" b="1" dirty="0"/>
              <a:t>population </a:t>
            </a:r>
            <a:r>
              <a:rPr lang="en-GB" sz="2000" dirty="0"/>
              <a:t>over successive </a:t>
            </a:r>
            <a:r>
              <a:rPr lang="en-GB" sz="2000" b="1" dirty="0"/>
              <a:t>generations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b="1" dirty="0"/>
              <a:t>Population</a:t>
            </a:r>
            <a:r>
              <a:rPr lang="en-GB" sz="2000" dirty="0"/>
              <a:t> refers to the </a:t>
            </a:r>
            <a:r>
              <a:rPr lang="en-GB" sz="2000" b="1" dirty="0"/>
              <a:t>units</a:t>
            </a:r>
            <a:r>
              <a:rPr lang="en-GB" sz="2000" dirty="0"/>
              <a:t> that are evolving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b="1" dirty="0"/>
              <a:t>Units</a:t>
            </a:r>
            <a:r>
              <a:rPr lang="en-GB" sz="2000" dirty="0"/>
              <a:t> can comprise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800" b="1" dirty="0"/>
              <a:t>Individual agents </a:t>
            </a:r>
            <a:r>
              <a:rPr lang="en-GB" sz="1800" dirty="0"/>
              <a:t>in particular </a:t>
            </a:r>
            <a:r>
              <a:rPr lang="en-GB" sz="1800" b="1" dirty="0"/>
              <a:t>roles</a:t>
            </a:r>
            <a:r>
              <a:rPr lang="en-GB" sz="1800" dirty="0"/>
              <a:t> (e.g. offenders, preventers), </a:t>
            </a:r>
            <a:r>
              <a:rPr lang="en-GB" sz="1800" b="1" dirty="0"/>
              <a:t>OCGs</a:t>
            </a:r>
            <a:r>
              <a:rPr lang="en-GB" sz="1800" dirty="0"/>
              <a:t>, police/security </a:t>
            </a:r>
            <a:r>
              <a:rPr lang="en-GB" sz="1800" b="1" dirty="0"/>
              <a:t>organisations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800" b="1" dirty="0"/>
              <a:t>Actions/things</a:t>
            </a:r>
            <a:r>
              <a:rPr lang="en-GB" sz="1800" dirty="0"/>
              <a:t> – perpetrator techniques/crime scripts, goals and plans, ICT operating systems or applications, sensors, tools and weapons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GB" sz="1400" dirty="0"/>
              <a:t>Here there might be literal lessons from evolutionary biology e.g. on emergence of body armour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800" b="1" dirty="0"/>
              <a:t>Groups</a:t>
            </a:r>
            <a:r>
              <a:rPr lang="en-GB" sz="1800" dirty="0"/>
              <a:t> – these introduce special and controversial issues of </a:t>
            </a:r>
            <a:r>
              <a:rPr lang="en-GB" sz="1800" b="1" dirty="0"/>
              <a:t>multi-level evolution and reproduction </a:t>
            </a:r>
            <a:r>
              <a:rPr lang="en-GB" sz="1800" dirty="0"/>
              <a:t>(genes &gt; cells &gt; organisms &gt; groups/organisations)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Evo – Global Perspective – Populations</a:t>
            </a:r>
          </a:p>
        </p:txBody>
      </p:sp>
    </p:spTree>
    <p:extLst>
      <p:ext uri="{BB962C8B-B14F-4D97-AF65-F5344CB8AC3E}">
        <p14:creationId xmlns:p14="http://schemas.microsoft.com/office/powerpoint/2010/main" val="257473783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6553F-BCF6-4DD9-95E2-979E0A60E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648920"/>
            <a:ext cx="9143999" cy="449458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GB" sz="2400" b="1" dirty="0"/>
              <a:t>Generation</a:t>
            </a:r>
            <a:r>
              <a:rPr lang="en-GB" sz="2400" dirty="0"/>
              <a:t> is usually clear in biological evolution, but a difficult concept in cultural/technological evolution </a:t>
            </a:r>
          </a:p>
          <a:p>
            <a:pPr lvl="1">
              <a:spcBef>
                <a:spcPts val="1200"/>
              </a:spcBef>
            </a:pPr>
            <a:r>
              <a:rPr lang="en-GB" sz="2000" dirty="0"/>
              <a:t>One iteration of a design or one version of software doesn’t reproduce itself as the next generation, but is </a:t>
            </a:r>
            <a:r>
              <a:rPr lang="en-GB" sz="2000" b="1" dirty="0"/>
              <a:t>artificially created</a:t>
            </a:r>
            <a:r>
              <a:rPr lang="en-GB" sz="2000" dirty="0"/>
              <a:t>, taking in info from predecessor and elsewhere, </a:t>
            </a:r>
          </a:p>
          <a:p>
            <a:pPr lvl="1">
              <a:spcBef>
                <a:spcPts val="1200"/>
              </a:spcBef>
            </a:pPr>
            <a:r>
              <a:rPr lang="en-GB" sz="2000" dirty="0"/>
              <a:t>This often happens in an </a:t>
            </a:r>
            <a:r>
              <a:rPr lang="en-GB" sz="2000" b="1" dirty="0"/>
              <a:t>evolutionary microcosm</a:t>
            </a:r>
            <a:r>
              <a:rPr lang="en-GB" sz="2000" dirty="0"/>
              <a:t>, protected in the designer’s workshop from market forces, until launch</a:t>
            </a:r>
          </a:p>
          <a:p>
            <a:pPr lvl="1">
              <a:spcBef>
                <a:spcPts val="1200"/>
              </a:spcBef>
            </a:pPr>
            <a:r>
              <a:rPr lang="en-GB" sz="2000" dirty="0"/>
              <a:t>Straight </a:t>
            </a:r>
            <a:r>
              <a:rPr lang="en-GB" sz="2000" b="1" dirty="0"/>
              <a:t>copying</a:t>
            </a:r>
            <a:r>
              <a:rPr lang="en-GB" sz="2000" dirty="0"/>
              <a:t> of images, software, 3D printing of products including tools/weapons probably doesn’t count (probably akin to cloning, e.g. taking cuttings from favourite apple tree)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Generation is difficult too with </a:t>
            </a:r>
            <a:r>
              <a:rPr lang="en-GB" sz="2400" b="1" dirty="0"/>
              <a:t>group-level</a:t>
            </a:r>
          </a:p>
          <a:p>
            <a:pPr lvl="1">
              <a:spcBef>
                <a:spcPts val="1200"/>
              </a:spcBef>
            </a:pPr>
            <a:r>
              <a:rPr lang="en-GB" sz="2000" dirty="0"/>
              <a:t>Do </a:t>
            </a:r>
            <a:r>
              <a:rPr lang="en-GB" sz="2000" b="1" dirty="0"/>
              <a:t>OCGs</a:t>
            </a:r>
            <a:r>
              <a:rPr lang="en-GB" sz="2000" dirty="0"/>
              <a:t> ever bud off subgroups, or even undergo the equivalent of sexual reproduction (mergers then splits)?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600" dirty="0"/>
              <a:t>Evo – Global Perspective – Generations &amp; Levels</a:t>
            </a:r>
          </a:p>
        </p:txBody>
      </p:sp>
    </p:spTree>
    <p:extLst>
      <p:ext uri="{BB962C8B-B14F-4D97-AF65-F5344CB8AC3E}">
        <p14:creationId xmlns:p14="http://schemas.microsoft.com/office/powerpoint/2010/main" val="203526730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03616-10FB-4477-A251-6EA516BB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617838"/>
            <a:ext cx="9143999" cy="452566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400" dirty="0"/>
              <a:t>From a cultural perspective, trait </a:t>
            </a:r>
            <a:r>
              <a:rPr lang="en-GB" sz="2400" b="1" dirty="0"/>
              <a:t>variants</a:t>
            </a:r>
            <a:r>
              <a:rPr lang="en-GB" sz="2400" dirty="0"/>
              <a:t> (e.g. alternative </a:t>
            </a:r>
            <a:r>
              <a:rPr lang="en-GB" sz="2400" b="1" dirty="0"/>
              <a:t>MOs</a:t>
            </a:r>
            <a:r>
              <a:rPr lang="en-GB" sz="2400" dirty="0"/>
              <a:t> or </a:t>
            </a:r>
            <a:r>
              <a:rPr lang="en-GB" sz="2400" b="1" dirty="0"/>
              <a:t>security interventions</a:t>
            </a:r>
            <a:r>
              <a:rPr lang="en-GB" sz="2400" dirty="0"/>
              <a:t>) are </a:t>
            </a:r>
          </a:p>
          <a:p>
            <a:pPr lvl="1">
              <a:spcBef>
                <a:spcPts val="1800"/>
              </a:spcBef>
            </a:pPr>
            <a:r>
              <a:rPr lang="en-GB" sz="2000" b="1" dirty="0"/>
              <a:t>Generated</a:t>
            </a:r>
            <a:r>
              <a:rPr lang="en-GB" sz="2000" dirty="0"/>
              <a:t> through </a:t>
            </a:r>
            <a:r>
              <a:rPr lang="en-GB" sz="2000" b="1" dirty="0"/>
              <a:t>innovation </a:t>
            </a:r>
            <a:r>
              <a:rPr lang="en-GB" sz="2000" dirty="0"/>
              <a:t>or</a:t>
            </a:r>
            <a:r>
              <a:rPr lang="en-GB" sz="2000" b="1" dirty="0"/>
              <a:t> </a:t>
            </a:r>
            <a:r>
              <a:rPr lang="en-GB" sz="2000" dirty="0"/>
              <a:t>simple</a:t>
            </a:r>
            <a:r>
              <a:rPr lang="en-GB" sz="2000" b="1" dirty="0"/>
              <a:t> </a:t>
            </a:r>
            <a:r>
              <a:rPr lang="en-GB" sz="2000" dirty="0"/>
              <a:t>serendipitous</a:t>
            </a:r>
            <a:r>
              <a:rPr lang="en-GB" sz="2000" b="1" dirty="0"/>
              <a:t> copying error</a:t>
            </a:r>
          </a:p>
          <a:p>
            <a:pPr lvl="1">
              <a:spcBef>
                <a:spcPts val="1800"/>
              </a:spcBef>
            </a:pPr>
            <a:r>
              <a:rPr lang="en-GB" sz="2000" b="1" dirty="0"/>
              <a:t>Selected</a:t>
            </a:r>
            <a:r>
              <a:rPr lang="en-GB" sz="2000" dirty="0"/>
              <a:t> e.g. on basis of </a:t>
            </a:r>
            <a:r>
              <a:rPr lang="en-GB" sz="2000" b="1" dirty="0"/>
              <a:t>success/failure</a:t>
            </a:r>
          </a:p>
          <a:p>
            <a:pPr lvl="1">
              <a:spcBef>
                <a:spcPts val="1800"/>
              </a:spcBef>
            </a:pPr>
            <a:r>
              <a:rPr lang="en-GB" sz="2000" b="1" dirty="0"/>
              <a:t>Replicated</a:t>
            </a:r>
            <a:r>
              <a:rPr lang="en-GB" sz="2000" dirty="0"/>
              <a:t> through various forms of </a:t>
            </a:r>
            <a:r>
              <a:rPr lang="en-GB" sz="2000" b="1" dirty="0"/>
              <a:t>transmission</a:t>
            </a:r>
            <a:endParaRPr lang="en-GB" sz="2000" dirty="0"/>
          </a:p>
          <a:p>
            <a:pPr lvl="1">
              <a:spcBef>
                <a:spcPts val="1800"/>
              </a:spcBef>
            </a:pPr>
            <a:r>
              <a:rPr lang="en-GB" sz="2000" dirty="0"/>
              <a:t>And the successful variants become more </a:t>
            </a:r>
            <a:r>
              <a:rPr lang="en-GB" sz="2000" b="1" dirty="0"/>
              <a:t>prevalent</a:t>
            </a:r>
            <a:r>
              <a:rPr lang="en-GB" sz="2000" dirty="0"/>
              <a:t> in the population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/>
              <a:t>EVO – Cultural Evolution – Basics</a:t>
            </a:r>
          </a:p>
        </p:txBody>
      </p:sp>
    </p:spTree>
    <p:extLst>
      <p:ext uri="{BB962C8B-B14F-4D97-AF65-F5344CB8AC3E}">
        <p14:creationId xmlns:p14="http://schemas.microsoft.com/office/powerpoint/2010/main" val="3130301666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03616-10FB-4477-A251-6EA516BB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704427"/>
            <a:ext cx="9143999" cy="44390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GB" sz="2400" dirty="0"/>
              <a:t>Over generations, selection of </a:t>
            </a:r>
            <a:r>
              <a:rPr lang="en-GB" sz="2400" b="1" dirty="0"/>
              <a:t>fittest</a:t>
            </a:r>
            <a:r>
              <a:rPr lang="en-GB" sz="2400" dirty="0"/>
              <a:t> variants &amp; inheritance of their properties leads to</a:t>
            </a:r>
          </a:p>
          <a:p>
            <a:pPr lvl="1">
              <a:spcBef>
                <a:spcPts val="1800"/>
              </a:spcBef>
            </a:pPr>
            <a:r>
              <a:rPr lang="en-GB" sz="2000" b="1" dirty="0"/>
              <a:t>Adaptation</a:t>
            </a:r>
            <a:r>
              <a:rPr lang="en-GB" sz="2000" dirty="0"/>
              <a:t> of the </a:t>
            </a:r>
            <a:r>
              <a:rPr lang="en-GB" sz="2000" b="1" dirty="0"/>
              <a:t>population of cultural traits </a:t>
            </a:r>
            <a:r>
              <a:rPr lang="en-GB" sz="2000" dirty="0"/>
              <a:t>to their environment, enabling survival, flourishment and replication in the material, social and informational world and </a:t>
            </a:r>
          </a:p>
          <a:p>
            <a:pPr lvl="1">
              <a:spcBef>
                <a:spcPts val="1800"/>
              </a:spcBef>
            </a:pPr>
            <a:r>
              <a:rPr lang="en-GB" sz="2000" dirty="0"/>
              <a:t>Perhaps forming a particular </a:t>
            </a:r>
            <a:r>
              <a:rPr lang="en-GB" sz="2000" b="1" dirty="0"/>
              <a:t>niche</a:t>
            </a:r>
            <a:endParaRPr lang="en-GB" sz="2000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/>
              <a:t>EVO – Cultural Evolution Basics – Selection</a:t>
            </a:r>
          </a:p>
        </p:txBody>
      </p:sp>
    </p:spTree>
    <p:extLst>
      <p:ext uri="{BB962C8B-B14F-4D97-AF65-F5344CB8AC3E}">
        <p14:creationId xmlns:p14="http://schemas.microsoft.com/office/powerpoint/2010/main" val="35872715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03616-10FB-4477-A251-6EA516BB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55651"/>
            <a:ext cx="9143999" cy="45946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400" dirty="0"/>
              <a:t>Selection works by people choosing to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GB" sz="2000" dirty="0"/>
              <a:t>Copy a </a:t>
            </a:r>
            <a:r>
              <a:rPr lang="en-GB" sz="2000" b="1" dirty="0"/>
              <a:t>successful action </a:t>
            </a:r>
            <a:r>
              <a:rPr lang="en-GB" sz="2000" dirty="0"/>
              <a:t>or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GB" sz="2000" dirty="0"/>
              <a:t>Copy the actions of </a:t>
            </a:r>
            <a:r>
              <a:rPr lang="en-GB" sz="2000" b="1" dirty="0"/>
              <a:t>successful people/organisations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400" dirty="0"/>
              <a:t>In security, note the importance</a:t>
            </a:r>
            <a:r>
              <a:rPr lang="en-GB" sz="2400" b="1" dirty="0"/>
              <a:t> </a:t>
            </a:r>
            <a:r>
              <a:rPr lang="en-GB" sz="2400" dirty="0"/>
              <a:t>of</a:t>
            </a:r>
            <a:r>
              <a:rPr lang="en-GB" sz="2400" b="1" dirty="0"/>
              <a:t> evaluation</a:t>
            </a:r>
            <a:r>
              <a:rPr lang="en-GB" sz="2400" dirty="0"/>
              <a:t>, and the cultural trait of </a:t>
            </a:r>
            <a:r>
              <a:rPr lang="en-GB" sz="2400" b="1" dirty="0"/>
              <a:t>evidence-based policy/practice</a:t>
            </a:r>
            <a:r>
              <a:rPr lang="en-GB" sz="2400" dirty="0"/>
              <a:t>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GB" sz="2000" dirty="0"/>
              <a:t>These apply and maintain a discerning </a:t>
            </a:r>
            <a:r>
              <a:rPr lang="en-GB" sz="2000" b="1" dirty="0"/>
              <a:t>selection pressure </a:t>
            </a:r>
            <a:r>
              <a:rPr lang="en-GB" sz="2000" dirty="0"/>
              <a:t>on security interventions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GB" sz="2000" dirty="0"/>
              <a:t>Through </a:t>
            </a:r>
            <a:r>
              <a:rPr lang="en-GB" sz="2000" b="1" dirty="0"/>
              <a:t>outcome </a:t>
            </a:r>
            <a:r>
              <a:rPr lang="en-GB" sz="2000" dirty="0"/>
              <a:t>criteria, they sharply define the ‘fitness function’,</a:t>
            </a:r>
            <a:r>
              <a:rPr lang="en-GB" sz="2000" b="1" dirty="0"/>
              <a:t> </a:t>
            </a:r>
            <a:r>
              <a:rPr lang="en-GB" sz="2000" dirty="0"/>
              <a:t>to judge the interventions by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400" dirty="0"/>
              <a:t>Note that </a:t>
            </a:r>
            <a:r>
              <a:rPr lang="en-GB" sz="2400" b="1" dirty="0"/>
              <a:t>external factors </a:t>
            </a:r>
            <a:r>
              <a:rPr lang="en-GB" sz="2400" dirty="0"/>
              <a:t>continually</a:t>
            </a:r>
            <a:r>
              <a:rPr lang="en-GB" sz="2400" b="1" dirty="0"/>
              <a:t> </a:t>
            </a:r>
            <a:r>
              <a:rPr lang="en-GB" sz="2400" dirty="0"/>
              <a:t>change the </a:t>
            </a:r>
            <a:r>
              <a:rPr lang="en-GB" sz="2400" b="1" dirty="0"/>
              <a:t>environment</a:t>
            </a:r>
            <a:r>
              <a:rPr lang="en-GB" sz="24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eg</a:t>
            </a:r>
            <a:r>
              <a:rPr lang="en-US" sz="2400" dirty="0"/>
              <a:t> fluctuating commodity price of copper) so adaptation of criminals (or security) is never </a:t>
            </a:r>
            <a:r>
              <a:rPr lang="en-US" sz="2400" dirty="0" err="1"/>
              <a:t>maximised</a:t>
            </a:r>
            <a:r>
              <a:rPr lang="en-US" sz="2400" dirty="0"/>
              <a:t>/ finished</a:t>
            </a:r>
            <a:endParaRPr lang="en-GB" sz="2400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altLang="en-US" sz="2800" dirty="0"/>
              <a:t>EVO – Cultural Evolution Basics – Selection</a:t>
            </a:r>
          </a:p>
        </p:txBody>
      </p:sp>
    </p:spTree>
    <p:extLst>
      <p:ext uri="{BB962C8B-B14F-4D97-AF65-F5344CB8AC3E}">
        <p14:creationId xmlns:p14="http://schemas.microsoft.com/office/powerpoint/2010/main" val="318831050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7458075" cy="550069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241F7-59EE-47CF-A194-4ADBBE20D8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558354"/>
            <a:ext cx="9144000" cy="44257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altLang="en-US" sz="2000" dirty="0"/>
              <a:t>Been working on evolutionary approaches to crime/security technology and techniques since mid-90s – latest a study of </a:t>
            </a:r>
            <a:r>
              <a:rPr lang="en-GB" altLang="en-US" sz="2000" b="1" dirty="0"/>
              <a:t>Provisional IRA weapons </a:t>
            </a:r>
            <a:r>
              <a:rPr lang="en-GB" altLang="en-US" sz="2000" dirty="0"/>
              <a:t>(with Paul Gill)</a:t>
            </a:r>
          </a:p>
          <a:p>
            <a:pPr>
              <a:spcBef>
                <a:spcPts val="1200"/>
              </a:spcBef>
            </a:pPr>
            <a:r>
              <a:rPr lang="en-GB" altLang="en-US" sz="2000" dirty="0"/>
              <a:t>A current project has taken me deeper and more systematically into the evolution of crime in the </a:t>
            </a:r>
            <a:r>
              <a:rPr lang="en-GB" altLang="en-US" sz="2000" b="1" dirty="0"/>
              <a:t>cyber</a:t>
            </a:r>
            <a:r>
              <a:rPr lang="en-GB" altLang="en-US" sz="2000" dirty="0"/>
              <a:t> domain</a:t>
            </a:r>
          </a:p>
          <a:p>
            <a:pPr lvl="1">
              <a:spcBef>
                <a:spcPts val="1200"/>
              </a:spcBef>
            </a:pPr>
            <a:r>
              <a:rPr lang="en-GB" altLang="en-US" sz="1600" dirty="0"/>
              <a:t>Project </a:t>
            </a:r>
            <a:r>
              <a:rPr lang="en-GB" altLang="en-US" sz="1600" b="1" dirty="0"/>
              <a:t>ACCEPT</a:t>
            </a:r>
            <a:r>
              <a:rPr lang="en-GB" altLang="en-US" sz="1600" dirty="0"/>
              <a:t> aims to apply a co-evolutionary approach to cybercrime, and in particular to consider the whole system of </a:t>
            </a:r>
            <a:r>
              <a:rPr lang="en-GB" altLang="en-US" sz="1600" b="1" dirty="0"/>
              <a:t>humans plus technology</a:t>
            </a:r>
          </a:p>
          <a:p>
            <a:pPr>
              <a:spcBef>
                <a:spcPts val="1200"/>
              </a:spcBef>
            </a:pPr>
            <a:r>
              <a:rPr lang="en-GB" altLang="en-US" sz="2000" dirty="0"/>
              <a:t>I’ll be offering insights from this work – but not heavy cyber jargon!</a:t>
            </a:r>
          </a:p>
          <a:p>
            <a:pPr>
              <a:spcBef>
                <a:spcPts val="1200"/>
              </a:spcBef>
            </a:pPr>
            <a:r>
              <a:rPr lang="en-GB" altLang="en-US" sz="2000" dirty="0"/>
              <a:t>The ideas are still evolving with the collaboration of colleagues, and still a bit abstract</a:t>
            </a:r>
          </a:p>
          <a:p>
            <a:pPr>
              <a:spcBef>
                <a:spcPts val="1200"/>
              </a:spcBef>
            </a:pPr>
            <a:r>
              <a:rPr lang="en-GB" altLang="en-US" sz="2000" dirty="0"/>
              <a:t>Hope to get some feedback</a:t>
            </a:r>
          </a:p>
        </p:txBody>
      </p:sp>
    </p:spTree>
    <p:extLst>
      <p:ext uri="{BB962C8B-B14F-4D97-AF65-F5344CB8AC3E}">
        <p14:creationId xmlns:p14="http://schemas.microsoft.com/office/powerpoint/2010/main" val="3060303024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F0AAE-8BD9-4637-A819-6F3F98015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648920"/>
            <a:ext cx="9143999" cy="449458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GB" sz="2400" dirty="0"/>
              <a:t>Niche is an </a:t>
            </a:r>
            <a:r>
              <a:rPr lang="en-GB" sz="2400" dirty="0" err="1"/>
              <a:t>evo</a:t>
            </a:r>
            <a:r>
              <a:rPr lang="en-GB" sz="2400" dirty="0"/>
              <a:t> concept – a combination of properties of the </a:t>
            </a:r>
            <a:r>
              <a:rPr lang="en-GB" sz="2400" b="1" dirty="0"/>
              <a:t>agent</a:t>
            </a:r>
            <a:r>
              <a:rPr lang="en-GB" sz="2400" dirty="0"/>
              <a:t> and of the </a:t>
            </a:r>
            <a:r>
              <a:rPr lang="en-GB" sz="2400" b="1" dirty="0"/>
              <a:t>environment</a:t>
            </a:r>
            <a:r>
              <a:rPr lang="en-GB" sz="2400" dirty="0"/>
              <a:t> – a kind of ‘professional job description’</a:t>
            </a:r>
          </a:p>
          <a:p>
            <a:pPr lvl="1">
              <a:spcBef>
                <a:spcPts val="1200"/>
              </a:spcBef>
            </a:pPr>
            <a:r>
              <a:rPr lang="en-GB" sz="1800" dirty="0"/>
              <a:t>E.g. wolf spiders with long legs, adapted to hunting among leaves on forest floor</a:t>
            </a:r>
          </a:p>
          <a:p>
            <a:pPr lvl="1">
              <a:spcBef>
                <a:spcPts val="1200"/>
              </a:spcBef>
            </a:pPr>
            <a:r>
              <a:rPr lang="en-GB" sz="1800" dirty="0"/>
              <a:t>Criminals with financial/social skills, adapted to fraud, capable of exploiting fraud opportunities and coping with the risks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Arresting individual offenders/disbanding OCGs may not work if the </a:t>
            </a:r>
            <a:r>
              <a:rPr lang="en-US" sz="2400" b="1" dirty="0"/>
              <a:t>niche</a:t>
            </a:r>
            <a:r>
              <a:rPr lang="en-US" sz="2400" dirty="0"/>
              <a:t> for offending is allowed to persist –</a:t>
            </a:r>
            <a:r>
              <a:rPr lang="en-US" sz="2400" b="1" dirty="0"/>
              <a:t> offender replacement</a:t>
            </a:r>
            <a:endParaRPr lang="en-GB" sz="2200" dirty="0"/>
          </a:p>
          <a:p>
            <a:pPr>
              <a:spcBef>
                <a:spcPts val="1200"/>
              </a:spcBef>
            </a:pPr>
            <a:r>
              <a:rPr lang="en-GB" sz="2400" dirty="0"/>
              <a:t>Niche has counterparts at other timeframes</a:t>
            </a:r>
          </a:p>
          <a:p>
            <a:pPr lvl="1">
              <a:spcBef>
                <a:spcPts val="1200"/>
              </a:spcBef>
            </a:pPr>
            <a:r>
              <a:rPr lang="en-GB" sz="1800" b="1" dirty="0"/>
              <a:t>Eco</a:t>
            </a:r>
            <a:r>
              <a:rPr lang="en-GB" sz="1800" dirty="0"/>
              <a:t> – </a:t>
            </a:r>
            <a:r>
              <a:rPr lang="en-GB" sz="1800" b="1" dirty="0"/>
              <a:t>opportunity</a:t>
            </a:r>
            <a:r>
              <a:rPr lang="en-GB" sz="1800" dirty="0"/>
              <a:t> to pursue what </a:t>
            </a:r>
            <a:r>
              <a:rPr lang="en-GB" sz="1800" b="1" dirty="0"/>
              <a:t>goal</a:t>
            </a:r>
            <a:r>
              <a:rPr lang="en-GB" sz="1800" dirty="0"/>
              <a:t>, with what</a:t>
            </a:r>
            <a:r>
              <a:rPr lang="en-GB" sz="1800" b="1" dirty="0"/>
              <a:t> resources</a:t>
            </a:r>
            <a:r>
              <a:rPr lang="en-GB" sz="1800" dirty="0"/>
              <a:t>,</a:t>
            </a:r>
            <a:r>
              <a:rPr lang="en-GB" sz="1800" b="1" dirty="0"/>
              <a:t> </a:t>
            </a:r>
            <a:r>
              <a:rPr lang="en-GB" sz="1800" dirty="0"/>
              <a:t>in what </a:t>
            </a:r>
            <a:r>
              <a:rPr lang="en-GB" sz="1800" b="1" dirty="0"/>
              <a:t>environment</a:t>
            </a:r>
          </a:p>
          <a:p>
            <a:pPr lvl="1">
              <a:spcBef>
                <a:spcPts val="1200"/>
              </a:spcBef>
            </a:pPr>
            <a:r>
              <a:rPr lang="en-GB" sz="1800" dirty="0"/>
              <a:t>and </a:t>
            </a:r>
            <a:r>
              <a:rPr lang="en-GB" sz="1800" b="1" dirty="0"/>
              <a:t>Devo</a:t>
            </a:r>
            <a:r>
              <a:rPr lang="en-GB" sz="1800" dirty="0"/>
              <a:t> – what </a:t>
            </a:r>
            <a:r>
              <a:rPr lang="en-GB" sz="1800" b="1" dirty="0"/>
              <a:t>career slot </a:t>
            </a:r>
            <a:r>
              <a:rPr lang="en-GB" sz="1800" dirty="0"/>
              <a:t>can an offender pursue or construct, acquiring and deploying what </a:t>
            </a:r>
            <a:r>
              <a:rPr lang="en-GB" sz="1800" b="1" dirty="0"/>
              <a:t>resources</a:t>
            </a:r>
            <a:r>
              <a:rPr lang="en-GB" sz="1800" dirty="0"/>
              <a:t> in an environment with what </a:t>
            </a:r>
            <a:r>
              <a:rPr lang="en-GB" sz="1800" b="1" dirty="0"/>
              <a:t>opportunity structure</a:t>
            </a: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0FE46-0125-4DFA-9189-3AA837AF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Niche</a:t>
            </a:r>
          </a:p>
        </p:txBody>
      </p:sp>
    </p:spTree>
    <p:extLst>
      <p:ext uri="{BB962C8B-B14F-4D97-AF65-F5344CB8AC3E}">
        <p14:creationId xmlns:p14="http://schemas.microsoft.com/office/powerpoint/2010/main" val="887834660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03616-10FB-4477-A251-6EA516BB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90746"/>
            <a:ext cx="9143999" cy="45256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000" b="1" dirty="0"/>
              <a:t>Cultural transmission</a:t>
            </a:r>
            <a:r>
              <a:rPr lang="en-GB" sz="2000" dirty="0"/>
              <a:t> is more complicated than its biological counterpart:</a:t>
            </a:r>
          </a:p>
          <a:p>
            <a:pPr lvl="1">
              <a:spcBef>
                <a:spcPts val="600"/>
              </a:spcBef>
            </a:pPr>
            <a:r>
              <a:rPr lang="en-GB" sz="1800" b="1" dirty="0"/>
              <a:t>Vertical</a:t>
            </a:r>
            <a:r>
              <a:rPr lang="en-GB" sz="1800" dirty="0"/>
              <a:t> (parent-child)</a:t>
            </a:r>
          </a:p>
          <a:p>
            <a:pPr lvl="1">
              <a:spcBef>
                <a:spcPts val="600"/>
              </a:spcBef>
            </a:pPr>
            <a:r>
              <a:rPr lang="en-GB" sz="1800" b="1" dirty="0"/>
              <a:t>Horizontal</a:t>
            </a:r>
            <a:r>
              <a:rPr lang="en-GB" sz="1800" dirty="0"/>
              <a:t> (peer-to-peer) </a:t>
            </a:r>
          </a:p>
          <a:p>
            <a:pPr lvl="1">
              <a:spcBef>
                <a:spcPts val="600"/>
              </a:spcBef>
            </a:pPr>
            <a:r>
              <a:rPr lang="en-GB" sz="1800" b="1" dirty="0"/>
              <a:t>Oblique</a:t>
            </a:r>
            <a:r>
              <a:rPr lang="en-GB" sz="1800" dirty="0"/>
              <a:t> (e.g. from some experienced person other than parent)</a:t>
            </a:r>
          </a:p>
          <a:p>
            <a:pPr lvl="1">
              <a:spcBef>
                <a:spcPts val="600"/>
              </a:spcBef>
            </a:pPr>
            <a:r>
              <a:rPr lang="en-GB" sz="1800" b="1" dirty="0"/>
              <a:t>Broadcast</a:t>
            </a:r>
            <a:r>
              <a:rPr lang="en-GB" sz="1800" dirty="0"/>
              <a:t> rather than 1:1 or 1:few e.g. over Internet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200" dirty="0"/>
              <a:t>Transmission mechanisms include</a:t>
            </a:r>
          </a:p>
          <a:p>
            <a:pPr lvl="2"/>
            <a:r>
              <a:rPr lang="en-GB" sz="1800" b="1" dirty="0"/>
              <a:t>Imitation</a:t>
            </a:r>
          </a:p>
          <a:p>
            <a:pPr lvl="2"/>
            <a:r>
              <a:rPr lang="en-GB" sz="1800" b="1" dirty="0"/>
              <a:t>Recommendation</a:t>
            </a:r>
            <a:r>
              <a:rPr lang="en-GB" sz="1800" dirty="0"/>
              <a:t> sites (both can generate </a:t>
            </a:r>
            <a:r>
              <a:rPr lang="en-GB" sz="1800" b="1" dirty="0"/>
              <a:t>fashions</a:t>
            </a:r>
            <a:r>
              <a:rPr lang="en-GB" sz="1800" dirty="0"/>
              <a:t> or </a:t>
            </a:r>
            <a:r>
              <a:rPr lang="en-GB" sz="1800" b="1" dirty="0"/>
              <a:t>contagion </a:t>
            </a:r>
            <a:r>
              <a:rPr lang="en-GB" sz="1800" dirty="0"/>
              <a:t>in crime, security)</a:t>
            </a:r>
          </a:p>
          <a:p>
            <a:pPr lvl="2"/>
            <a:r>
              <a:rPr lang="en-GB" sz="1800" b="1" dirty="0"/>
              <a:t>Teaching </a:t>
            </a:r>
            <a:r>
              <a:rPr lang="en-GB" sz="1800" dirty="0"/>
              <a:t>(Evo) which connects with </a:t>
            </a:r>
            <a:r>
              <a:rPr lang="en-GB" sz="1800" b="1" dirty="0"/>
              <a:t>learning </a:t>
            </a:r>
            <a:r>
              <a:rPr lang="en-GB" sz="1800" dirty="0"/>
              <a:t>(Devo) by individual recipients of the culture</a:t>
            </a:r>
          </a:p>
          <a:p>
            <a:pPr lvl="2"/>
            <a:r>
              <a:rPr lang="en-GB" sz="1800" b="1" dirty="0"/>
              <a:t>Dissemination of tools and exploit kits </a:t>
            </a:r>
            <a:r>
              <a:rPr lang="en-GB" sz="1800" dirty="0"/>
              <a:t>e.g. with generation of computer viruses on Dark Web</a:t>
            </a:r>
          </a:p>
          <a:p>
            <a:pPr lvl="2"/>
            <a:r>
              <a:rPr lang="en-GB" sz="1800" b="1" dirty="0"/>
              <a:t>Collaboration/co-offending </a:t>
            </a:r>
            <a:r>
              <a:rPr lang="en-GB" sz="1800" dirty="0"/>
              <a:t>to pool labour, specialist knowhow</a:t>
            </a:r>
          </a:p>
          <a:p>
            <a:pPr lvl="2"/>
            <a:r>
              <a:rPr lang="en-GB" sz="1800" dirty="0"/>
              <a:t>Provision of </a:t>
            </a:r>
            <a:r>
              <a:rPr lang="en-GB" sz="1800" b="1" dirty="0"/>
              <a:t>crime as a service </a:t>
            </a:r>
            <a:r>
              <a:rPr lang="en-GB" sz="1800" dirty="0"/>
              <a:t>e.g. ransomware helpdesk etc</a:t>
            </a: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sz="22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sz="22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GB" sz="1900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100" dirty="0"/>
              <a:t>EVO – Cultural Evolution Basics – Transmission/Replication</a:t>
            </a:r>
          </a:p>
        </p:txBody>
      </p:sp>
    </p:spTree>
    <p:extLst>
      <p:ext uri="{BB962C8B-B14F-4D97-AF65-F5344CB8AC3E}">
        <p14:creationId xmlns:p14="http://schemas.microsoft.com/office/powerpoint/2010/main" val="508165665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03616-10FB-4477-A251-6EA516BB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617838"/>
            <a:ext cx="9143999" cy="45256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000" dirty="0"/>
              <a:t>In genetic inheritance, </a:t>
            </a:r>
            <a:r>
              <a:rPr lang="en-GB" sz="2000" b="1" dirty="0"/>
              <a:t>genes</a:t>
            </a:r>
            <a:r>
              <a:rPr lang="en-GB" sz="2000" dirty="0"/>
              <a:t> are </a:t>
            </a:r>
            <a:r>
              <a:rPr lang="en-GB" sz="2000" b="1" dirty="0"/>
              <a:t>recombined</a:t>
            </a:r>
            <a:r>
              <a:rPr lang="en-GB" sz="2000" dirty="0"/>
              <a:t> as clearcut ‘independent’ factors (Mendel’s pea experiments) which largely remain unchanged over generations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000" dirty="0"/>
              <a:t>In cultural transmission there is often </a:t>
            </a:r>
            <a:r>
              <a:rPr lang="en-GB" sz="2000" b="1" dirty="0"/>
              <a:t>blending and (re)construction </a:t>
            </a:r>
            <a:r>
              <a:rPr lang="en-GB" sz="2000" dirty="0"/>
              <a:t>of multiple ideas in the information received by each generation – so in many cases, original idea is replaced by new forms which then become transmissible/ </a:t>
            </a:r>
            <a:r>
              <a:rPr lang="en-GB" sz="2000" dirty="0" err="1"/>
              <a:t>blendable</a:t>
            </a:r>
            <a:r>
              <a:rPr lang="en-GB" sz="2000" dirty="0"/>
              <a:t> in turn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000" dirty="0"/>
              <a:t>In Crime Science, </a:t>
            </a:r>
            <a:r>
              <a:rPr lang="en-GB" sz="2000" b="1" dirty="0"/>
              <a:t>Scientific Realist </a:t>
            </a:r>
            <a:r>
              <a:rPr lang="en-GB" sz="2000" dirty="0"/>
              <a:t>accounts of evaluations look at replicable </a:t>
            </a:r>
            <a:r>
              <a:rPr lang="en-GB" sz="2000" b="1" dirty="0"/>
              <a:t>principles/mechanisms</a:t>
            </a:r>
            <a:r>
              <a:rPr lang="en-GB" sz="2000" dirty="0"/>
              <a:t> and </a:t>
            </a:r>
            <a:r>
              <a:rPr lang="en-GB" sz="2000" b="1" dirty="0"/>
              <a:t>practices </a:t>
            </a:r>
            <a:r>
              <a:rPr lang="en-GB" sz="2000" dirty="0"/>
              <a:t>which support the process of </a:t>
            </a:r>
            <a:r>
              <a:rPr lang="en-GB" sz="2000" b="1" dirty="0"/>
              <a:t>constructive development </a:t>
            </a:r>
            <a:r>
              <a:rPr lang="en-GB" sz="2000" dirty="0"/>
              <a:t>and </a:t>
            </a:r>
            <a:r>
              <a:rPr lang="en-GB" sz="2000" b="1" dirty="0"/>
              <a:t>generation of variety </a:t>
            </a:r>
            <a:r>
              <a:rPr lang="en-GB" sz="2000" dirty="0"/>
              <a:t>rather than </a:t>
            </a:r>
            <a:r>
              <a:rPr lang="en-GB" sz="2000" b="1" dirty="0"/>
              <a:t>slavish copying </a:t>
            </a:r>
            <a:r>
              <a:rPr lang="en-GB" sz="2000" dirty="0"/>
              <a:t>and roll-out at scale of what worked once, in one time and place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EVO – Cultural Evolution Basics – Transmission</a:t>
            </a:r>
          </a:p>
        </p:txBody>
      </p:sp>
    </p:spTree>
    <p:extLst>
      <p:ext uri="{BB962C8B-B14F-4D97-AF65-F5344CB8AC3E}">
        <p14:creationId xmlns:p14="http://schemas.microsoft.com/office/powerpoint/2010/main" val="4277016258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2DBE3-4B3C-48B3-BBDA-73EE35AF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8877"/>
            <a:ext cx="9143999" cy="459462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2400" dirty="0"/>
              <a:t>Some things accelerate evolution and boost its efficiency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dirty="0"/>
              <a:t>Numbers of evolvers </a:t>
            </a:r>
            <a:r>
              <a:rPr lang="en-US" sz="2400" dirty="0"/>
              <a:t>trying out mutations over long periods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Trillions of bacteria trying out new ways to infect hosts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Thousands? of disenchanted sales staff watching for vulnerabilities in cash registers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Ability to </a:t>
            </a:r>
            <a:r>
              <a:rPr lang="en-US" sz="2400" b="1" dirty="0"/>
              <a:t>share innovations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200" dirty="0"/>
              <a:t>Pathogens sharing genes that boost infectiousness or virulence,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200" dirty="0"/>
              <a:t>Humans sharing ideas on Internet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b="1" dirty="0"/>
              <a:t>Intensity and focus of selection </a:t>
            </a:r>
            <a:r>
              <a:rPr lang="en-GB" sz="2400" dirty="0"/>
              <a:t>pressures, especially predation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dirty="0"/>
              <a:t>Boosts splitting of an existing species into multiple ones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200" dirty="0"/>
              <a:t>Might predation by police engender different criminal specialisms?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/>
              <a:t>Evo – Acceleration and Boosting Efficiency</a:t>
            </a:r>
          </a:p>
        </p:txBody>
      </p:sp>
    </p:spTree>
    <p:extLst>
      <p:ext uri="{BB962C8B-B14F-4D97-AF65-F5344CB8AC3E}">
        <p14:creationId xmlns:p14="http://schemas.microsoft.com/office/powerpoint/2010/main" val="3931968552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2DBE3-4B3C-48B3-BBDA-73EE35AF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894080"/>
            <a:ext cx="9143999" cy="424942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200" dirty="0"/>
              <a:t>Evolutionary systems discover (then transmit) ways of speeding up the </a:t>
            </a:r>
            <a:r>
              <a:rPr lang="en-US" sz="2200" b="1" dirty="0"/>
              <a:t>generation of potentially successful adaptations</a:t>
            </a:r>
            <a:r>
              <a:rPr lang="en-US" sz="2200" dirty="0"/>
              <a:t> – like business process re-engineering to boost innovative capacity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In biological evolution, mix-n-match of </a:t>
            </a:r>
            <a:r>
              <a:rPr lang="en-US" sz="2200" b="1" dirty="0"/>
              <a:t>sexual reproduction </a:t>
            </a:r>
            <a:r>
              <a:rPr lang="en-US" sz="2200" dirty="0"/>
              <a:t>arguably evolved to keep innovating resistance mechanisms faster than </a:t>
            </a:r>
            <a:r>
              <a:rPr lang="en-US" sz="2200" b="1" dirty="0"/>
              <a:t>parasites </a:t>
            </a:r>
            <a:r>
              <a:rPr lang="en-US" sz="2200" dirty="0"/>
              <a:t>could learn to overcome them</a:t>
            </a:r>
            <a:endParaRPr lang="en-US" sz="2200" b="1" dirty="0"/>
          </a:p>
          <a:p>
            <a:pPr>
              <a:spcBef>
                <a:spcPts val="2400"/>
              </a:spcBef>
            </a:pPr>
            <a:r>
              <a:rPr lang="en-US" sz="2200" dirty="0"/>
              <a:t>And the development of </a:t>
            </a:r>
            <a:r>
              <a:rPr lang="en-US" sz="2200" b="1" dirty="0"/>
              <a:t>modular body-plan </a:t>
            </a:r>
            <a:r>
              <a:rPr lang="en-US" sz="2200" dirty="0"/>
              <a:t>genes has enabled advanced life forms to generate a huge variety of new physical shapes that are </a:t>
            </a:r>
            <a:r>
              <a:rPr lang="en-US" sz="2200" b="1" dirty="0"/>
              <a:t>functionally plausible</a:t>
            </a:r>
            <a:r>
              <a:rPr lang="en-US" sz="2200" dirty="0"/>
              <a:t>, with few complete duds 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/>
              <a:t>Evo – Evolution of Evolvability</a:t>
            </a:r>
          </a:p>
        </p:txBody>
      </p:sp>
    </p:spTree>
    <p:extLst>
      <p:ext uri="{BB962C8B-B14F-4D97-AF65-F5344CB8AC3E}">
        <p14:creationId xmlns:p14="http://schemas.microsoft.com/office/powerpoint/2010/main" val="3802395268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2DBE3-4B3C-48B3-BBDA-73EE35AF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8877"/>
            <a:ext cx="9143999" cy="45946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In cultural/technological evolution we can boost </a:t>
            </a:r>
            <a:r>
              <a:rPr lang="en-US" sz="2400" dirty="0" err="1"/>
              <a:t>evo</a:t>
            </a:r>
            <a:r>
              <a:rPr lang="en-US" sz="2400" dirty="0"/>
              <a:t> of evolvability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Encouragement of </a:t>
            </a:r>
            <a:r>
              <a:rPr lang="en-US" sz="1800" b="1" dirty="0"/>
              <a:t>variety, design freedom and performance criteria </a:t>
            </a:r>
            <a:r>
              <a:rPr lang="en-US" sz="1800" dirty="0"/>
              <a:t>in the specification and design of security measures such as locks can avoid the ‘crack one, crack all’ issue</a:t>
            </a:r>
            <a:endParaRPr lang="en-GB" sz="18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A combination of </a:t>
            </a:r>
            <a:r>
              <a:rPr lang="en-US" sz="1800" b="1" dirty="0"/>
              <a:t>organised,</a:t>
            </a:r>
            <a:r>
              <a:rPr lang="en-US" sz="1800" dirty="0"/>
              <a:t> </a:t>
            </a:r>
            <a:r>
              <a:rPr lang="en-US" sz="1800" b="1" dirty="0"/>
              <a:t>tested theoretical principles </a:t>
            </a:r>
            <a:r>
              <a:rPr lang="en-US" sz="1800" dirty="0"/>
              <a:t>and </a:t>
            </a:r>
            <a:r>
              <a:rPr lang="en-US" sz="1800" b="1" dirty="0"/>
              <a:t>modular, </a:t>
            </a:r>
            <a:r>
              <a:rPr lang="en-US" sz="1800" b="1" dirty="0" err="1"/>
              <a:t>recombinable</a:t>
            </a:r>
            <a:r>
              <a:rPr lang="en-US" sz="1800" b="1" dirty="0"/>
              <a:t> practice elements </a:t>
            </a:r>
            <a:r>
              <a:rPr lang="en-US" sz="1800" dirty="0"/>
              <a:t>can help practitioners generate </a:t>
            </a:r>
            <a:r>
              <a:rPr lang="en-US" sz="1800" b="1" dirty="0"/>
              <a:t>plausible innovations </a:t>
            </a:r>
            <a:r>
              <a:rPr lang="en-US" sz="1800" dirty="0"/>
              <a:t>that have a good chance of working first time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An explicit process of </a:t>
            </a:r>
            <a:r>
              <a:rPr lang="en-US" sz="1800" b="1" dirty="0"/>
              <a:t>design, development, testing, monitoring and adjustment</a:t>
            </a:r>
            <a:r>
              <a:rPr lang="en-US" sz="1800" dirty="0"/>
              <a:t> of products, places, interventions can select and refine these innovations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800" dirty="0"/>
              <a:t>Making products/procedures/systems </a:t>
            </a:r>
            <a:r>
              <a:rPr lang="en-US" sz="1800" b="1" dirty="0"/>
              <a:t>adjustable</a:t>
            </a:r>
            <a:r>
              <a:rPr lang="en-US" sz="1800" dirty="0"/>
              <a:t> during development and operation so they can be </a:t>
            </a:r>
            <a:r>
              <a:rPr lang="en-GB" sz="1800" b="1" dirty="0"/>
              <a:t>customised</a:t>
            </a:r>
            <a:r>
              <a:rPr lang="en-US" sz="1800" b="1" dirty="0"/>
              <a:t> to context </a:t>
            </a:r>
            <a:r>
              <a:rPr lang="en-US" sz="1800" dirty="0"/>
              <a:t>– </a:t>
            </a:r>
            <a:r>
              <a:rPr lang="en-US" sz="1800" b="1" dirty="0"/>
              <a:t>Developmental plasticity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800" b="1" dirty="0"/>
              <a:t>Sharing and </a:t>
            </a:r>
            <a:r>
              <a:rPr lang="en-US" sz="1800" b="1" dirty="0" err="1"/>
              <a:t>cross-fertilisation</a:t>
            </a:r>
            <a:r>
              <a:rPr lang="en-US" sz="1800" b="1" dirty="0"/>
              <a:t> </a:t>
            </a:r>
            <a:r>
              <a:rPr lang="en-US" sz="1800" dirty="0"/>
              <a:t>of knowledge and ideas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Ideally want to </a:t>
            </a:r>
            <a:r>
              <a:rPr lang="en-US" sz="2400" b="1" dirty="0"/>
              <a:t>boost </a:t>
            </a:r>
            <a:r>
              <a:rPr lang="en-US" sz="2400" b="1" dirty="0" err="1"/>
              <a:t>evo</a:t>
            </a:r>
            <a:r>
              <a:rPr lang="en-US" sz="2400" b="1" dirty="0"/>
              <a:t> for security </a:t>
            </a:r>
            <a:r>
              <a:rPr lang="en-US" sz="2400" dirty="0"/>
              <a:t>but </a:t>
            </a:r>
            <a:r>
              <a:rPr lang="en-US" sz="2400" b="1" dirty="0"/>
              <a:t>retard it for offenders</a:t>
            </a:r>
            <a:endParaRPr lang="en-US" sz="24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1800" dirty="0" err="1"/>
              <a:t>Eg</a:t>
            </a:r>
            <a:r>
              <a:rPr lang="en-US" sz="1800" dirty="0"/>
              <a:t> ‘</a:t>
            </a:r>
            <a:r>
              <a:rPr lang="en-US" sz="1800" b="1" dirty="0"/>
              <a:t>security by obscurity</a:t>
            </a:r>
            <a:r>
              <a:rPr lang="en-US" sz="1800" dirty="0"/>
              <a:t>’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/>
              <a:t>Evo – Cultural Evolution of Evolvability</a:t>
            </a:r>
          </a:p>
        </p:txBody>
      </p:sp>
    </p:spTree>
    <p:extLst>
      <p:ext uri="{BB962C8B-B14F-4D97-AF65-F5344CB8AC3E}">
        <p14:creationId xmlns:p14="http://schemas.microsoft.com/office/powerpoint/2010/main" val="1017534404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089C5-FA69-46BC-BC73-E64CB68C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648920"/>
            <a:ext cx="9143999" cy="44945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dirty="0"/>
              <a:t>Arrival of the </a:t>
            </a:r>
            <a:r>
              <a:rPr lang="en-GB" sz="2400" b="1" dirty="0"/>
              <a:t>Cyber</a:t>
            </a:r>
            <a:r>
              <a:rPr lang="en-GB" sz="2400" dirty="0"/>
              <a:t> world has removed </a:t>
            </a:r>
            <a:r>
              <a:rPr lang="en-GB" sz="2400" b="1" dirty="0"/>
              <a:t>constraints</a:t>
            </a:r>
            <a:r>
              <a:rPr lang="en-GB" sz="2400" dirty="0"/>
              <a:t> on agents in all 3 timeframes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2000" b="1" dirty="0"/>
              <a:t>Space</a:t>
            </a:r>
            <a:r>
              <a:rPr lang="en-GB" sz="2000" dirty="0"/>
              <a:t> – distance has been annihilated, spatial coverage freed up by </a:t>
            </a:r>
            <a:r>
              <a:rPr lang="en-GB" sz="2000" dirty="0" err="1"/>
              <a:t>hyperconnectedness</a:t>
            </a:r>
            <a:r>
              <a:rPr lang="en-GB" sz="2000" dirty="0"/>
              <a:t>, Cyber connections pervasive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2000" b="1" dirty="0"/>
              <a:t>Time</a:t>
            </a:r>
            <a:r>
              <a:rPr lang="en-GB" sz="2000" dirty="0"/>
              <a:t> – Cyber acts faster, changes faster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2000" b="1" dirty="0"/>
              <a:t>Material</a:t>
            </a:r>
            <a:r>
              <a:rPr lang="en-GB" sz="2000" dirty="0"/>
              <a:t> – Cyber dematerialises many actions, assets, barriers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2000" b="1" dirty="0"/>
              <a:t>Cost/effort-to-reward </a:t>
            </a:r>
            <a:r>
              <a:rPr lang="en-GB" sz="2000" dirty="0"/>
              <a:t>ratio – scaling up is cheap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2000" dirty="0"/>
              <a:t>Coding means many constraints are no longer a matter of physical necessity, but one of </a:t>
            </a:r>
            <a:r>
              <a:rPr lang="en-GB" sz="2000" b="1" dirty="0"/>
              <a:t>convention or choice</a:t>
            </a:r>
            <a:endParaRPr lang="en-GB" sz="20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dirty="0"/>
              <a:t>Cyber increasingly penetrating the </a:t>
            </a:r>
            <a:r>
              <a:rPr lang="en-GB" sz="2400" b="1" dirty="0"/>
              <a:t>material</a:t>
            </a:r>
            <a:r>
              <a:rPr lang="en-GB" sz="2400" dirty="0"/>
              <a:t> world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2000" dirty="0"/>
              <a:t>Sensors, industrial control systems, augmented reality, 3D                                  printing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b="1" dirty="0"/>
              <a:t>Drones</a:t>
            </a:r>
            <a:r>
              <a:rPr lang="en-GB" sz="2400" dirty="0"/>
              <a:t> have also removed constraints within material                                   world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2000" dirty="0"/>
              <a:t>Add 3</a:t>
            </a:r>
            <a:r>
              <a:rPr lang="en-GB" sz="2000" baseline="30000" dirty="0"/>
              <a:t>rd</a:t>
            </a:r>
            <a:r>
              <a:rPr lang="en-GB" sz="2000" dirty="0"/>
              <a:t> dimension to agent mobility, enable telepresence through                                remote perception/action, overcome barriers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sz="2400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/>
              <a:t>Taking the Brakes off Eco, Devo, Evo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68E68DA-D011-438B-B231-B22F7B343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12616" r="11536" b="12616"/>
          <a:stretch/>
        </p:blipFill>
        <p:spPr bwMode="auto">
          <a:xfrm>
            <a:off x="6834352" y="3626975"/>
            <a:ext cx="2309648" cy="15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58201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26021C-0247-443C-B97B-392CD7FD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8877"/>
            <a:ext cx="9143999" cy="45946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b="1" dirty="0"/>
              <a:t>Offenders</a:t>
            </a:r>
            <a:r>
              <a:rPr lang="en-US" sz="2400" dirty="0"/>
              <a:t> and </a:t>
            </a:r>
            <a:r>
              <a:rPr lang="en-US" sz="2400" b="1" dirty="0"/>
              <a:t>preventers</a:t>
            </a:r>
            <a:r>
              <a:rPr lang="en-US" sz="2400" dirty="0"/>
              <a:t> each constitute part of the others’ </a:t>
            </a:r>
            <a:r>
              <a:rPr lang="en-US" sz="2400" b="1" dirty="0"/>
              <a:t>environment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As noted, one party’s </a:t>
            </a:r>
            <a:r>
              <a:rPr lang="en-US" sz="2000" b="1" dirty="0"/>
              <a:t>opportunity</a:t>
            </a:r>
            <a:r>
              <a:rPr lang="en-US" sz="2000" dirty="0"/>
              <a:t> can equate to other party’s </a:t>
            </a:r>
            <a:r>
              <a:rPr lang="en-US" sz="2000" b="1" dirty="0"/>
              <a:t>problem</a:t>
            </a:r>
            <a:r>
              <a:rPr lang="en-US" sz="2000" dirty="0"/>
              <a:t> and vice-versa</a:t>
            </a:r>
          </a:p>
          <a:p>
            <a:pPr marL="400050">
              <a:lnSpc>
                <a:spcPct val="110000"/>
              </a:lnSpc>
              <a:spcBef>
                <a:spcPts val="1200"/>
              </a:spcBef>
            </a:pPr>
            <a:r>
              <a:rPr lang="en-US" sz="2400" dirty="0"/>
              <a:t>In an </a:t>
            </a:r>
            <a:r>
              <a:rPr lang="en-US" sz="2400" b="1" dirty="0"/>
              <a:t>Eco</a:t>
            </a:r>
            <a:r>
              <a:rPr lang="en-US" sz="2400" dirty="0"/>
              <a:t> timeframe, we can have short-term playing out of </a:t>
            </a:r>
            <a:r>
              <a:rPr lang="en-US" sz="2400" b="1" dirty="0"/>
              <a:t>move and countermove </a:t>
            </a:r>
            <a:r>
              <a:rPr lang="en-US" sz="2400" dirty="0"/>
              <a:t>taken from each agent’s existing repertoire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/>
              <a:t>In a </a:t>
            </a:r>
            <a:r>
              <a:rPr lang="en-US" sz="2400" b="1" dirty="0"/>
              <a:t>Devo</a:t>
            </a:r>
            <a:r>
              <a:rPr lang="en-US" sz="2400" dirty="0"/>
              <a:t> timeframe, we have </a:t>
            </a:r>
            <a:r>
              <a:rPr lang="en-US" sz="2400" b="1" dirty="0"/>
              <a:t>reciprocal learning </a:t>
            </a:r>
            <a:r>
              <a:rPr lang="en-US" sz="2400" dirty="0"/>
              <a:t>– particular adversaries can find out about one another’s capabilities and sharpen up their own local, </a:t>
            </a:r>
            <a:r>
              <a:rPr lang="en-US" sz="2400" b="1" dirty="0"/>
              <a:t>situational countermoves </a:t>
            </a:r>
            <a:r>
              <a:rPr lang="en-US" sz="2400" dirty="0"/>
              <a:t>(displacement)</a:t>
            </a:r>
            <a:endParaRPr lang="en-US" sz="2400" b="1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/>
              <a:t>In an </a:t>
            </a:r>
            <a:r>
              <a:rPr lang="en-US" sz="2400" b="1" dirty="0"/>
              <a:t>Evo</a:t>
            </a:r>
            <a:r>
              <a:rPr lang="en-US" sz="2400" dirty="0"/>
              <a:t> timeframe, where this is protracted and cumulated over generations of products and practices, we have </a:t>
            </a:r>
            <a:r>
              <a:rPr lang="en-US" sz="2400" b="1" dirty="0"/>
              <a:t>reciprocal adaptation</a:t>
            </a:r>
            <a:r>
              <a:rPr lang="en-US" sz="2400" dirty="0"/>
              <a:t>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The adversaries each provide what can be </a:t>
            </a:r>
            <a:r>
              <a:rPr lang="en-US" sz="2000" b="1" dirty="0"/>
              <a:t>highly-targeted, intense and persistent selection pressures </a:t>
            </a:r>
            <a:r>
              <a:rPr lang="en-US" sz="2000" dirty="0"/>
              <a:t>on the other’s capacities, techniques and actions – hence this supplies another </a:t>
            </a:r>
            <a:r>
              <a:rPr lang="en-US" sz="2000" b="1" dirty="0"/>
              <a:t>major accelerant of evolution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000" dirty="0" err="1"/>
              <a:t>Eg</a:t>
            </a:r>
            <a:r>
              <a:rPr lang="en-US" sz="2000" dirty="0"/>
              <a:t> gazelle v cheetah, virus v immune system, bacteria v antibiotic, pest v pesticide, computer virus v anti-virus software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C84559-D585-42EF-9B1E-DB69603D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Co-evolution – Arms Races</a:t>
            </a:r>
          </a:p>
        </p:txBody>
      </p:sp>
    </p:spTree>
    <p:extLst>
      <p:ext uri="{BB962C8B-B14F-4D97-AF65-F5344CB8AC3E}">
        <p14:creationId xmlns:p14="http://schemas.microsoft.com/office/powerpoint/2010/main" val="3146987160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26021C-0247-443C-B97B-392CD7FD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8877"/>
            <a:ext cx="9143999" cy="45946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We can see cultural </a:t>
            </a:r>
            <a:r>
              <a:rPr lang="en-US" sz="2400" b="1" dirty="0"/>
              <a:t>co-evolution</a:t>
            </a:r>
            <a:r>
              <a:rPr lang="en-US" sz="2400" dirty="0"/>
              <a:t> not just in military </a:t>
            </a:r>
            <a:r>
              <a:rPr lang="en-US" sz="2400" b="1" dirty="0"/>
              <a:t>arms races</a:t>
            </a:r>
            <a:r>
              <a:rPr lang="en-US" sz="2400" dirty="0"/>
              <a:t> – but in security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000" dirty="0"/>
              <a:t>Safes and safebreakers 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000" dirty="0"/>
              <a:t>Coders and codebreakers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000" dirty="0"/>
              <a:t>Arms and </a:t>
            </a:r>
            <a:r>
              <a:rPr lang="en-US" sz="2000" dirty="0" err="1"/>
              <a:t>armour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000" dirty="0"/>
              <a:t>Detection/concealment of weapons, explosives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000" dirty="0"/>
              <a:t>Well-documented example – Rick Brown on car theft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/>
              <a:t>The changing social and technological </a:t>
            </a:r>
            <a:r>
              <a:rPr lang="en-US" sz="2400" b="1" dirty="0"/>
              <a:t>background</a:t>
            </a:r>
            <a:r>
              <a:rPr lang="en-US" sz="2400" dirty="0"/>
              <a:t> can </a:t>
            </a:r>
            <a:r>
              <a:rPr lang="en-US" sz="2400" dirty="0" err="1"/>
              <a:t>favour</a:t>
            </a:r>
            <a:r>
              <a:rPr lang="en-US" sz="2400" dirty="0"/>
              <a:t> first one side, then the other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dirty="0"/>
              <a:t>e.g. radically better cutting tools, resistant materials emerge at various times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/>
              <a:t>Note that other kinds of co-</a:t>
            </a:r>
            <a:r>
              <a:rPr lang="en-GB" sz="2400" dirty="0" err="1"/>
              <a:t>evo</a:t>
            </a:r>
            <a:r>
              <a:rPr lang="en-GB" sz="2400" dirty="0"/>
              <a:t> can occur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b="1" dirty="0"/>
              <a:t>Symbiosis</a:t>
            </a:r>
            <a:r>
              <a:rPr lang="en-GB" sz="2000" dirty="0"/>
              <a:t> – pooling of resources can occur between individual offenders or OCGs; and </a:t>
            </a:r>
            <a:r>
              <a:rPr lang="en-GB" sz="2000" b="1" dirty="0"/>
              <a:t>partnerships</a:t>
            </a:r>
            <a:r>
              <a:rPr lang="en-GB" sz="2000" dirty="0"/>
              <a:t> in crime prevention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b="1" dirty="0"/>
              <a:t>Competition</a:t>
            </a:r>
            <a:r>
              <a:rPr lang="en-GB" sz="2000" dirty="0"/>
              <a:t> – e.g. between rival drug dealers or people smuggling groups</a:t>
            </a:r>
            <a:endParaRPr lang="en-GB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C84559-D585-42EF-9B1E-DB69603D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Co-evolution – Cultural Arms Races</a:t>
            </a:r>
          </a:p>
        </p:txBody>
      </p:sp>
    </p:spTree>
    <p:extLst>
      <p:ext uri="{BB962C8B-B14F-4D97-AF65-F5344CB8AC3E}">
        <p14:creationId xmlns:p14="http://schemas.microsoft.com/office/powerpoint/2010/main" val="2772261475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C938867-6135-4B34-BDDE-FA5D61AC93CE}"/>
              </a:ext>
            </a:extLst>
          </p:cNvPr>
          <p:cNvSpPr txBox="1">
            <a:spLocks noChangeArrowheads="1"/>
          </p:cNvSpPr>
          <p:nvPr/>
        </p:nvSpPr>
        <p:spPr>
          <a:xfrm>
            <a:off x="433491" y="549275"/>
            <a:ext cx="9144002" cy="4594225"/>
          </a:xfrm>
          <a:prstGeom prst="rect">
            <a:avLst/>
          </a:prstGeom>
          <a:noFill/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Encourage variety of preventive solutions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/>
              <a:t>Design to performance standards/ generic principles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/>
              <a:t>Study offender resources – current and future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/>
              <a:t>Exploit new technology for prevention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/>
              <a:t>Avoid rigidity – crime changes but your security can’t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/>
              <a:t>Future proofing  &amp; Pipelines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2DBE3-4B3C-48B3-BBDA-73EE35AF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5" y="878036"/>
            <a:ext cx="8917356" cy="410817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C00000"/>
                </a:solidFill>
              </a:rPr>
              <a:t>Discourage variety of criminal solutions</a:t>
            </a:r>
          </a:p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C00000"/>
                </a:solidFill>
              </a:rPr>
              <a:t>Trap criminals in 1-off designs for success of their business model</a:t>
            </a:r>
          </a:p>
          <a:p>
            <a:pPr>
              <a:lnSpc>
                <a:spcPct val="170000"/>
              </a:lnSpc>
              <a:spcBef>
                <a:spcPts val="1600"/>
              </a:spcBef>
            </a:pPr>
            <a:r>
              <a:rPr lang="en-US" sz="2800" dirty="0">
                <a:solidFill>
                  <a:srgbClr val="C00000"/>
                </a:solidFill>
              </a:rPr>
              <a:t>Block access to resources, knowledge of resources</a:t>
            </a:r>
          </a:p>
          <a:p>
            <a:pPr>
              <a:lnSpc>
                <a:spcPct val="170000"/>
              </a:lnSpc>
              <a:spcBef>
                <a:spcPts val="1700"/>
              </a:spcBef>
            </a:pPr>
            <a:r>
              <a:rPr lang="en-US" sz="2800" dirty="0">
                <a:solidFill>
                  <a:srgbClr val="C00000"/>
                </a:solidFill>
              </a:rPr>
              <a:t>Restrict new technology for crime</a:t>
            </a:r>
          </a:p>
          <a:p>
            <a:pPr>
              <a:lnSpc>
                <a:spcPct val="170000"/>
              </a:lnSpc>
              <a:spcBef>
                <a:spcPts val="1700"/>
              </a:spcBef>
            </a:pPr>
            <a:r>
              <a:rPr lang="en-US" sz="2800" dirty="0">
                <a:solidFill>
                  <a:srgbClr val="C00000"/>
                </a:solidFill>
              </a:rPr>
              <a:t>Lock criminals into particular approaches</a:t>
            </a:r>
          </a:p>
          <a:p>
            <a:pPr>
              <a:lnSpc>
                <a:spcPct val="170000"/>
              </a:lnSpc>
              <a:spcBef>
                <a:spcPts val="1700"/>
              </a:spcBef>
            </a:pPr>
            <a:r>
              <a:rPr lang="en-US" sz="2800" dirty="0">
                <a:solidFill>
                  <a:srgbClr val="C00000"/>
                </a:solidFill>
              </a:rPr>
              <a:t>Make criminals focus effort on here &amp; now solutions, limit their R&amp;D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2F78027-122C-47E3-9D64-0F96CA98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35850" cy="549275"/>
          </a:xfrm>
        </p:spPr>
        <p:txBody>
          <a:bodyPr/>
          <a:lstStyle/>
          <a:p>
            <a:r>
              <a:rPr lang="en-GB" sz="1800" dirty="0"/>
              <a:t>Co-</a:t>
            </a:r>
            <a:r>
              <a:rPr lang="en-GB" sz="1800" dirty="0" err="1"/>
              <a:t>evo</a:t>
            </a:r>
            <a:r>
              <a:rPr lang="en-GB" sz="1800" dirty="0"/>
              <a:t> – Running Arms Races by Boosting Good Side, Blocking Bad</a:t>
            </a:r>
          </a:p>
        </p:txBody>
      </p:sp>
    </p:spTree>
    <p:extLst>
      <p:ext uri="{BB962C8B-B14F-4D97-AF65-F5344CB8AC3E}">
        <p14:creationId xmlns:p14="http://schemas.microsoft.com/office/powerpoint/2010/main" val="3006208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241F7-59EE-47CF-A194-4ADBBE20D8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354726" y="496614"/>
            <a:ext cx="8828692" cy="39979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altLang="en-US" sz="1800" b="1" dirty="0"/>
              <a:t>Evidence-based approaches </a:t>
            </a:r>
            <a:r>
              <a:rPr lang="en-GB" altLang="en-US" sz="1800" dirty="0"/>
              <a:t>seeking ‘</a:t>
            </a:r>
            <a:r>
              <a:rPr lang="en-GB" altLang="en-US" sz="1800" b="1" dirty="0"/>
              <a:t>What works</a:t>
            </a:r>
            <a:r>
              <a:rPr lang="en-GB" altLang="en-US" sz="1800" dirty="0"/>
              <a:t>’, assume that                what works now, will continue to do so indefinitely</a:t>
            </a:r>
          </a:p>
          <a:p>
            <a:pPr>
              <a:spcBef>
                <a:spcPts val="600"/>
              </a:spcBef>
            </a:pPr>
            <a:r>
              <a:rPr lang="en-GB" altLang="en-US" sz="1800" b="1" dirty="0"/>
              <a:t>Situational Crime Prevention </a:t>
            </a:r>
            <a:r>
              <a:rPr lang="en-GB" altLang="en-US" sz="1800" dirty="0"/>
              <a:t>research suggests crime </a:t>
            </a:r>
            <a:r>
              <a:rPr lang="en-GB" altLang="en-US" sz="1800" b="1" dirty="0"/>
              <a:t>displacement             </a:t>
            </a:r>
            <a:r>
              <a:rPr lang="en-GB" altLang="en-US" sz="1800" dirty="0"/>
              <a:t> is of only limited significance – solutions are ‘once-and-for-all’ </a:t>
            </a:r>
          </a:p>
          <a:p>
            <a:pPr>
              <a:spcBef>
                <a:spcPts val="600"/>
              </a:spcBef>
            </a:pPr>
            <a:r>
              <a:rPr lang="en-GB" altLang="en-US" sz="1800" dirty="0"/>
              <a:t>But most studies have focused on trends/outcomes in the </a:t>
            </a:r>
            <a:r>
              <a:rPr lang="en-GB" altLang="en-US" sz="1800" b="1" dirty="0"/>
              <a:t>short-term</a:t>
            </a:r>
            <a:r>
              <a:rPr lang="en-GB" altLang="en-US" sz="1800" dirty="0"/>
              <a:t>,                in domains, e.g. burglary, where there has been </a:t>
            </a:r>
            <a:r>
              <a:rPr lang="en-GB" altLang="en-US" sz="1800" b="1" dirty="0"/>
              <a:t>little technological change</a:t>
            </a:r>
            <a:r>
              <a:rPr lang="en-GB" altLang="en-US" sz="1800" dirty="0"/>
              <a:t>       over relevant timescale, &amp; where offending often </a:t>
            </a:r>
            <a:r>
              <a:rPr lang="en-GB" altLang="en-US" sz="1800" b="1" dirty="0"/>
              <a:t>opportunist</a:t>
            </a:r>
          </a:p>
          <a:p>
            <a:pPr>
              <a:spcBef>
                <a:spcPts val="600"/>
              </a:spcBef>
            </a:pPr>
            <a:r>
              <a:rPr lang="en-GB" altLang="en-US" sz="1800" dirty="0"/>
              <a:t>Few </a:t>
            </a:r>
            <a:r>
              <a:rPr lang="en-GB" altLang="en-US" sz="1800" b="1" dirty="0"/>
              <a:t>Situational </a:t>
            </a:r>
            <a:r>
              <a:rPr lang="en-GB" altLang="en-US" sz="1800" dirty="0"/>
              <a:t>approaches view offending over a person or OCG’s career</a:t>
            </a:r>
            <a:endParaRPr lang="en-GB" altLang="en-US" sz="1800" b="1" dirty="0"/>
          </a:p>
          <a:p>
            <a:pPr>
              <a:spcBef>
                <a:spcPts val="600"/>
              </a:spcBef>
            </a:pPr>
            <a:r>
              <a:rPr lang="en-GB" altLang="en-US" sz="1800" b="1" dirty="0"/>
              <a:t>Security approaches </a:t>
            </a:r>
            <a:r>
              <a:rPr lang="en-GB" altLang="en-US" sz="1800" dirty="0"/>
              <a:t>often acknowledge ‘</a:t>
            </a:r>
            <a:r>
              <a:rPr lang="en-GB" altLang="en-US" sz="1800" b="1" dirty="0"/>
              <a:t>crime as moving target</a:t>
            </a:r>
            <a:r>
              <a:rPr lang="en-GB" altLang="en-US" sz="1800" dirty="0"/>
              <a:t>’ but don’t systematically address this</a:t>
            </a:r>
          </a:p>
          <a:p>
            <a:pPr>
              <a:spcBef>
                <a:spcPts val="600"/>
              </a:spcBef>
            </a:pPr>
            <a:r>
              <a:rPr lang="en-GB" altLang="en-US" sz="1800" dirty="0"/>
              <a:t>I aim to move security thinking into a more </a:t>
            </a:r>
            <a:r>
              <a:rPr lang="en-GB" altLang="en-US" sz="1800" b="1" dirty="0"/>
              <a:t>dynamic</a:t>
            </a:r>
            <a:r>
              <a:rPr lang="en-GB" altLang="en-US" sz="1800" dirty="0"/>
              <a:t> place, emphasising </a:t>
            </a:r>
            <a:r>
              <a:rPr lang="en-GB" altLang="en-US" sz="1800" b="1" dirty="0"/>
              <a:t>change</a:t>
            </a:r>
          </a:p>
          <a:p>
            <a:pPr>
              <a:spcBef>
                <a:spcPts val="600"/>
              </a:spcBef>
            </a:pPr>
            <a:r>
              <a:rPr lang="en-GB" altLang="en-US" sz="1800" dirty="0"/>
              <a:t>I draw on </a:t>
            </a:r>
            <a:r>
              <a:rPr lang="en-GB" altLang="en-US" sz="1800" b="1" dirty="0"/>
              <a:t>Biology</a:t>
            </a:r>
            <a:r>
              <a:rPr lang="en-GB" altLang="en-US" sz="1800" dirty="0"/>
              <a:t>,</a:t>
            </a:r>
            <a:r>
              <a:rPr lang="en-GB" altLang="en-US" sz="1800" b="1" dirty="0"/>
              <a:t> Systems </a:t>
            </a:r>
            <a:r>
              <a:rPr lang="en-GB" altLang="en-US" sz="1800" dirty="0"/>
              <a:t>approaches</a:t>
            </a:r>
            <a:r>
              <a:rPr lang="en-GB" altLang="en-US" sz="1800" b="1" dirty="0"/>
              <a:t> </a:t>
            </a:r>
            <a:r>
              <a:rPr lang="en-GB" altLang="en-US" sz="1800" dirty="0"/>
              <a:t>and</a:t>
            </a:r>
            <a:r>
              <a:rPr lang="en-GB" altLang="en-US" sz="1800" b="1" dirty="0"/>
              <a:t> Cultural Anthropology </a:t>
            </a:r>
            <a:r>
              <a:rPr lang="en-GB" altLang="en-US" sz="1800" dirty="0"/>
              <a:t>to articulate the understanding of </a:t>
            </a:r>
            <a:r>
              <a:rPr lang="en-GB" altLang="en-US" sz="1800" b="1" dirty="0"/>
              <a:t>problems</a:t>
            </a:r>
            <a:r>
              <a:rPr lang="en-GB" altLang="en-US" sz="1800" dirty="0"/>
              <a:t>, focus </a:t>
            </a:r>
            <a:r>
              <a:rPr lang="en-GB" altLang="en-US" sz="1800" b="1" dirty="0"/>
              <a:t>research questions </a:t>
            </a:r>
            <a:r>
              <a:rPr lang="en-GB" altLang="en-US" sz="1800" dirty="0"/>
              <a:t>and sharpen </a:t>
            </a:r>
            <a:r>
              <a:rPr lang="en-GB" altLang="en-US" sz="1800" b="1" dirty="0"/>
              <a:t>solutions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36225" cy="548877"/>
          </a:xfrm>
        </p:spPr>
        <p:txBody>
          <a:bodyPr/>
          <a:lstStyle/>
          <a:p>
            <a:r>
              <a:rPr lang="en-GB" altLang="en-US" dirty="0"/>
              <a:t>Crime &amp; Security – too Static a View?</a:t>
            </a:r>
          </a:p>
        </p:txBody>
      </p:sp>
      <p:pic>
        <p:nvPicPr>
          <p:cNvPr id="1026" name="Picture 2" descr="JANE FRYER spends day with man who suffers from blood ...">
            <a:extLst>
              <a:ext uri="{FF2B5EF4-FFF2-40B4-BE49-F238E27FC236}">
                <a16:creationId xmlns:a16="http://schemas.microsoft.com/office/drawing/2014/main" id="{C5FB41A5-FF2A-4419-BC58-E6514963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36" y="582309"/>
            <a:ext cx="1430064" cy="198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36162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BBE22-2EF3-438F-8491-2E6F47429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811924"/>
            <a:ext cx="9143999" cy="433157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GB" sz="2400" dirty="0"/>
              <a:t>In last 2 decades, some evolutionary scientists have sought to pull together a range of ideas which do not supplant the ‘Modern Synthesis’ view of evolution but add to it – the ‘Extended Evolutionary Synthesis’ </a:t>
            </a:r>
            <a:r>
              <a:rPr lang="en-GB" sz="2400" dirty="0">
                <a:hlinkClick r:id="rId2"/>
              </a:rPr>
              <a:t>http://extendedevolutionarysynthesis.com/</a:t>
            </a:r>
            <a:endParaRPr lang="en-GB" sz="2400" dirty="0"/>
          </a:p>
          <a:p>
            <a:pPr>
              <a:spcBef>
                <a:spcPts val="2400"/>
              </a:spcBef>
            </a:pPr>
            <a:r>
              <a:rPr lang="en-GB" sz="2400" dirty="0"/>
              <a:t>Several EES ideas are relevant to evolutionary approach to crime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8289F-CC1F-45A3-9F56-CBEDC0A6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EVO – New Thinking in Evolution</a:t>
            </a:r>
          </a:p>
        </p:txBody>
      </p:sp>
    </p:spTree>
    <p:extLst>
      <p:ext uri="{BB962C8B-B14F-4D97-AF65-F5344CB8AC3E}">
        <p14:creationId xmlns:p14="http://schemas.microsoft.com/office/powerpoint/2010/main" val="1532340419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BBE22-2EF3-438F-8491-2E6F47429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8877"/>
            <a:ext cx="9143999" cy="459462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400" b="1" dirty="0"/>
              <a:t>Ecological inheritance</a:t>
            </a:r>
            <a:r>
              <a:rPr lang="en-GB" sz="2400" dirty="0"/>
              <a:t> – where changes are stored/maintained in the </a:t>
            </a:r>
            <a:r>
              <a:rPr lang="en-GB" sz="2400" b="1" dirty="0"/>
              <a:t>environment</a:t>
            </a:r>
            <a:r>
              <a:rPr lang="en-GB" sz="2400" dirty="0"/>
              <a:t> rather than transmitted directly from one agent to another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Means that altered environment continues to exert these selection pressures over </a:t>
            </a:r>
            <a:r>
              <a:rPr lang="en-US" sz="2000" b="1" dirty="0"/>
              <a:t>generations</a:t>
            </a:r>
            <a:r>
              <a:rPr lang="en-US" sz="2000" dirty="0"/>
              <a:t>, boosting the </a:t>
            </a:r>
            <a:r>
              <a:rPr lang="en-US" sz="2000" dirty="0" err="1"/>
              <a:t>evo</a:t>
            </a:r>
            <a:r>
              <a:rPr lang="en-US" sz="2000" dirty="0"/>
              <a:t> trend</a:t>
            </a:r>
            <a:endParaRPr lang="en-GB" sz="2000" dirty="0"/>
          </a:p>
          <a:p>
            <a:pPr lvl="1">
              <a:spcBef>
                <a:spcPts val="1800"/>
              </a:spcBef>
            </a:pPr>
            <a:r>
              <a:rPr lang="en-GB" sz="2000" dirty="0"/>
              <a:t>On the crime/security side, tools, weapons, buildings, paths, markets, financial or regulatory systems, lock crime/security patterns into place beyond the actions of individual offenders or OCGs</a:t>
            </a:r>
          </a:p>
          <a:p>
            <a:pPr lvl="1">
              <a:spcBef>
                <a:spcPts val="1800"/>
              </a:spcBef>
            </a:pPr>
            <a:r>
              <a:rPr lang="en-GB" sz="2000" dirty="0"/>
              <a:t>Each tool etc comes with expected/intended scripts for users</a:t>
            </a:r>
          </a:p>
          <a:p>
            <a:pPr lvl="1">
              <a:spcBef>
                <a:spcPts val="1800"/>
              </a:spcBef>
            </a:pPr>
            <a:r>
              <a:rPr lang="en-GB" sz="2000" dirty="0"/>
              <a:t>(The users may not respect these scripts in the case of repurposing for crime or security)</a:t>
            </a:r>
          </a:p>
          <a:p>
            <a:pPr lvl="1">
              <a:spcBef>
                <a:spcPts val="1800"/>
              </a:spcBef>
            </a:pPr>
            <a:endParaRPr lang="en-US" b="1" dirty="0"/>
          </a:p>
          <a:p>
            <a:pPr marL="457200" lvl="1" indent="0">
              <a:spcBef>
                <a:spcPts val="1800"/>
              </a:spcBef>
              <a:buNone/>
            </a:pP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8289F-CC1F-45A3-9F56-CBEDC0A6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EVO – Extended Evolutionary Synthesis – new Thinking in Evolution</a:t>
            </a:r>
          </a:p>
        </p:txBody>
      </p:sp>
    </p:spTree>
    <p:extLst>
      <p:ext uri="{BB962C8B-B14F-4D97-AF65-F5344CB8AC3E}">
        <p14:creationId xmlns:p14="http://schemas.microsoft.com/office/powerpoint/2010/main" val="3711481062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BBE22-2EF3-438F-8491-2E6F47429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677917"/>
            <a:ext cx="9143999" cy="446558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b="1" dirty="0"/>
              <a:t>Niche construction </a:t>
            </a:r>
            <a:r>
              <a:rPr lang="en-US" sz="2400" dirty="0"/>
              <a:t>– organisms/agents don’t just adapt to a fixed environment – there is a </a:t>
            </a:r>
            <a:r>
              <a:rPr lang="en-US" sz="2400" b="1" dirty="0"/>
              <a:t>feedback loop </a:t>
            </a:r>
            <a:r>
              <a:rPr lang="en-US" sz="2400" dirty="0"/>
              <a:t>in which the population of organisms changes the environment for itself and for successor generations</a:t>
            </a:r>
          </a:p>
          <a:p>
            <a:pPr lvl="1">
              <a:spcBef>
                <a:spcPts val="2400"/>
              </a:spcBef>
            </a:pPr>
            <a:r>
              <a:rPr lang="en-US" sz="2400" dirty="0" err="1"/>
              <a:t>Eg</a:t>
            </a:r>
            <a:r>
              <a:rPr lang="en-US" sz="2400" dirty="0"/>
              <a:t> grazing animals convert forest into grassland, to which they are already better-adapted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But changing the environment may affect other species too – known as  </a:t>
            </a:r>
            <a:r>
              <a:rPr lang="en-US" sz="2400" b="1" dirty="0"/>
              <a:t>Ecosystem Engineering</a:t>
            </a:r>
            <a:endParaRPr lang="en-US" sz="2400" dirty="0"/>
          </a:p>
          <a:p>
            <a:pPr>
              <a:spcBef>
                <a:spcPts val="2400"/>
              </a:spcBef>
            </a:pPr>
            <a:endParaRPr lang="en-US" sz="2400" dirty="0"/>
          </a:p>
          <a:p>
            <a:pPr>
              <a:spcBef>
                <a:spcPts val="2400"/>
              </a:spcBef>
            </a:pPr>
            <a:endParaRPr lang="en-US" sz="2400" b="1" dirty="0"/>
          </a:p>
          <a:p>
            <a:pPr marL="457200" lvl="1" indent="0">
              <a:spcBef>
                <a:spcPts val="2400"/>
              </a:spcBef>
              <a:buNone/>
            </a:pP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8289F-CC1F-45A3-9F56-CBEDC0A6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EVO – Extended Evolutionary Synthesis – new Thinking in Evolution</a:t>
            </a:r>
          </a:p>
        </p:txBody>
      </p:sp>
    </p:spTree>
    <p:extLst>
      <p:ext uri="{BB962C8B-B14F-4D97-AF65-F5344CB8AC3E}">
        <p14:creationId xmlns:p14="http://schemas.microsoft.com/office/powerpoint/2010/main" val="379570251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25566-CA20-4091-B929-8BBFC8984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8877"/>
            <a:ext cx="9143999" cy="45946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/>
              <a:t>At Evo level, cultural</a:t>
            </a:r>
            <a:r>
              <a:rPr lang="en-US" sz="2400" b="1" dirty="0"/>
              <a:t> niche construction/ eco inheritance </a:t>
            </a:r>
            <a:r>
              <a:rPr lang="en-US" sz="2400" dirty="0"/>
              <a:t>concepts can help us understand how offenders not only </a:t>
            </a:r>
            <a:r>
              <a:rPr lang="en-US" sz="2400" b="1" dirty="0"/>
              <a:t>adapt</a:t>
            </a:r>
            <a:r>
              <a:rPr lang="en-US" sz="2400" dirty="0"/>
              <a:t> to their environments of opportunity and security and change them on a one-off basis but actually make their environment </a:t>
            </a:r>
            <a:r>
              <a:rPr lang="en-US" sz="2400" b="1" dirty="0"/>
              <a:t>permanently more conducive to crime/terrorism</a:t>
            </a:r>
            <a:r>
              <a:rPr lang="en-US" sz="2400" dirty="0"/>
              <a:t>, whether deliberately or incidentally, physically, informationally or socially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400" dirty="0"/>
              <a:t>Corruption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400" dirty="0"/>
              <a:t>Insiders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400" dirty="0"/>
              <a:t>Supportive or </a:t>
            </a:r>
            <a:r>
              <a:rPr lang="en-US" sz="2400" dirty="0" err="1"/>
              <a:t>socialising</a:t>
            </a:r>
            <a:r>
              <a:rPr lang="en-US" sz="2400" dirty="0"/>
              <a:t> community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GB" sz="2400" dirty="0"/>
              <a:t>Establishment of a </a:t>
            </a:r>
            <a:r>
              <a:rPr lang="en-GB" sz="2400" b="1" dirty="0"/>
              <a:t>criminal market </a:t>
            </a:r>
            <a:r>
              <a:rPr lang="en-GB" sz="2400" dirty="0"/>
              <a:t>or </a:t>
            </a:r>
            <a:r>
              <a:rPr lang="en-GB" sz="2400" b="1" dirty="0"/>
              <a:t>value chain </a:t>
            </a:r>
            <a:r>
              <a:rPr lang="en-GB" sz="2400" dirty="0"/>
              <a:t>for drugs or services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883" y="0"/>
            <a:ext cx="7436225" cy="548877"/>
          </a:xfrm>
        </p:spPr>
        <p:txBody>
          <a:bodyPr/>
          <a:lstStyle/>
          <a:p>
            <a:r>
              <a:rPr lang="en-GB" altLang="en-US" sz="2400" dirty="0"/>
              <a:t>Evo – New Thinking – Implications for Crime/Security</a:t>
            </a:r>
          </a:p>
        </p:txBody>
      </p:sp>
    </p:spTree>
    <p:extLst>
      <p:ext uri="{BB962C8B-B14F-4D97-AF65-F5344CB8AC3E}">
        <p14:creationId xmlns:p14="http://schemas.microsoft.com/office/powerpoint/2010/main" val="572231585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25566-CA20-4091-B929-8BBFC8984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8877"/>
            <a:ext cx="9143999" cy="45946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/>
              <a:t>Likewise the 5Is concept of </a:t>
            </a:r>
            <a:r>
              <a:rPr lang="en-GB" sz="2400" b="1" dirty="0"/>
              <a:t>climate setting</a:t>
            </a:r>
            <a:r>
              <a:rPr lang="en-GB" sz="2400" dirty="0"/>
              <a:t> covers how </a:t>
            </a:r>
            <a:r>
              <a:rPr lang="en-GB" sz="2400" b="1" dirty="0"/>
              <a:t>crime preventers </a:t>
            </a:r>
            <a:r>
              <a:rPr lang="en-GB" sz="2400" dirty="0"/>
              <a:t>make the environment more conducive to </a:t>
            </a:r>
            <a:r>
              <a:rPr lang="en-GB" sz="2400" b="1" dirty="0"/>
              <a:t>security</a:t>
            </a:r>
            <a:r>
              <a:rPr lang="en-GB" sz="2400" dirty="0"/>
              <a:t>, </a:t>
            </a:r>
            <a:r>
              <a:rPr lang="en-GB" sz="2400" dirty="0" err="1"/>
              <a:t>eg</a:t>
            </a:r>
            <a:r>
              <a:rPr lang="en-GB" sz="2400" dirty="0"/>
              <a:t> in developing acceptance of preventive action, </a:t>
            </a:r>
            <a:r>
              <a:rPr lang="en-GB" sz="2400" b="1" dirty="0"/>
              <a:t>mobilisation</a:t>
            </a:r>
            <a:r>
              <a:rPr lang="en-GB" sz="2400" dirty="0"/>
              <a:t> and </a:t>
            </a:r>
            <a:r>
              <a:rPr lang="en-GB" sz="2400" b="1" dirty="0"/>
              <a:t>partnerships</a:t>
            </a:r>
            <a:r>
              <a:rPr lang="en-GB" sz="2400" dirty="0"/>
              <a:t>; less conducive to adversaries/ promoters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b="1" dirty="0"/>
              <a:t>Ecosystem Engineering </a:t>
            </a:r>
            <a:r>
              <a:rPr lang="en-GB" sz="2400" dirty="0"/>
              <a:t>means the environmental changes induced by offenders, promoters or preventers more broadly affect other crime/civil roles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GB" sz="2000" dirty="0"/>
              <a:t>E.g. we all have to do financial compliance procedures because of money launderers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400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Evo – New Thinking – Implications for Crime/Security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2650667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25566-CA20-4091-B929-8BBFC8984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8877"/>
            <a:ext cx="9143999" cy="459462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/>
              <a:t>Constructivist thinking also applies to the other levels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At </a:t>
            </a:r>
            <a:r>
              <a:rPr lang="en-US" sz="2400" b="1" dirty="0"/>
              <a:t>eco</a:t>
            </a:r>
            <a:r>
              <a:rPr lang="en-US" sz="2400" dirty="0"/>
              <a:t> level, individual offender may construct an </a:t>
            </a:r>
            <a:r>
              <a:rPr lang="en-US" sz="2400" b="1" dirty="0" err="1"/>
              <a:t>offensible</a:t>
            </a:r>
            <a:r>
              <a:rPr lang="en-US" sz="2400" b="1" dirty="0"/>
              <a:t> space </a:t>
            </a:r>
            <a:r>
              <a:rPr lang="en-US" sz="2400" dirty="0"/>
              <a:t>conducive to their nefarious deeds – where </a:t>
            </a:r>
            <a:r>
              <a:rPr lang="en-US" sz="2400"/>
              <a:t>unwary users </a:t>
            </a:r>
            <a:r>
              <a:rPr lang="en-US" sz="2400" dirty="0"/>
              <a:t>led into place of tactical disadvantage – </a:t>
            </a:r>
            <a:r>
              <a:rPr lang="en-US" sz="2400" dirty="0" err="1"/>
              <a:t>eg</a:t>
            </a:r>
            <a:r>
              <a:rPr lang="en-US" sz="2400" dirty="0"/>
              <a:t> a physical ambush site, or cyber phishing trap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At </a:t>
            </a:r>
            <a:r>
              <a:rPr lang="en-US" sz="2400" b="1" dirty="0"/>
              <a:t>devo</a:t>
            </a:r>
            <a:r>
              <a:rPr lang="en-US" sz="2400" dirty="0"/>
              <a:t> level, individuals/groups may seek out who/what to learn from, and take charge of their own learning agenda – </a:t>
            </a:r>
            <a:r>
              <a:rPr lang="en-US" sz="2400" b="1" dirty="0"/>
              <a:t>constructive development</a:t>
            </a:r>
            <a:endParaRPr lang="en-US" sz="2400" dirty="0"/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GB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Evo – New Thinking – Implications for Crime/Security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60609881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579A4C-36BF-4432-A4ED-0943BA350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633290"/>
            <a:ext cx="9143999" cy="449458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Conventional Crime Science/Situational Crime Prevention tend to view </a:t>
            </a:r>
            <a:r>
              <a:rPr lang="en-GB" sz="2600" b="1" dirty="0"/>
              <a:t>opportunity</a:t>
            </a:r>
            <a:r>
              <a:rPr lang="en-GB" sz="2600" dirty="0"/>
              <a:t> as simply ‘something in the environment out there’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But </a:t>
            </a:r>
            <a:r>
              <a:rPr lang="en-GB" sz="2600" b="1" dirty="0"/>
              <a:t>Situational Action Theory</a:t>
            </a:r>
            <a:r>
              <a:rPr lang="en-GB" sz="2600" dirty="0"/>
              <a:t>, and the </a:t>
            </a:r>
            <a:r>
              <a:rPr lang="en-GB" sz="2600" b="1" dirty="0"/>
              <a:t>Conjunction of Criminal Opportunity </a:t>
            </a:r>
            <a:r>
              <a:rPr lang="en-GB" sz="2600" dirty="0"/>
              <a:t>framework, support a more interactive view</a:t>
            </a:r>
            <a:endParaRPr lang="en-GB" sz="26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200" dirty="0"/>
              <a:t>The concept of </a:t>
            </a:r>
            <a:r>
              <a:rPr lang="en-GB" sz="2200" b="1" dirty="0"/>
              <a:t>affordance</a:t>
            </a:r>
            <a:r>
              <a:rPr lang="en-GB" sz="2200" dirty="0"/>
              <a:t> – </a:t>
            </a:r>
            <a:r>
              <a:rPr lang="en-GB" sz="2200" b="1" dirty="0"/>
              <a:t>perceived opportunity </a:t>
            </a:r>
            <a:r>
              <a:rPr lang="en-GB" sz="2200" dirty="0"/>
              <a:t>in relation to what’s out there in </a:t>
            </a:r>
            <a:r>
              <a:rPr lang="en-GB" sz="2200" b="1" dirty="0"/>
              <a:t>environment</a:t>
            </a:r>
            <a:r>
              <a:rPr lang="en-GB" sz="2200" dirty="0"/>
              <a:t>, and what </a:t>
            </a:r>
            <a:r>
              <a:rPr lang="en-GB" sz="2200" b="1" dirty="0"/>
              <a:t>resources</a:t>
            </a:r>
            <a:r>
              <a:rPr lang="en-GB" sz="2200" dirty="0"/>
              <a:t> the offender/ preventer is able to bring to bear to </a:t>
            </a:r>
            <a:r>
              <a:rPr lang="en-GB" sz="2200" b="1" dirty="0"/>
              <a:t>exploit</a:t>
            </a:r>
            <a:r>
              <a:rPr lang="en-GB" sz="2200" dirty="0"/>
              <a:t> it and </a:t>
            </a:r>
            <a:r>
              <a:rPr lang="en-GB" sz="2200" b="1" dirty="0"/>
              <a:t>cope</a:t>
            </a:r>
            <a:r>
              <a:rPr lang="en-GB" sz="2200" dirty="0"/>
              <a:t> with the risks – converts a physical </a:t>
            </a:r>
            <a:r>
              <a:rPr lang="en-GB" sz="2200" b="1" dirty="0"/>
              <a:t>Setting</a:t>
            </a:r>
            <a:r>
              <a:rPr lang="en-GB" sz="2200" dirty="0"/>
              <a:t> into a </a:t>
            </a:r>
            <a:r>
              <a:rPr lang="en-GB" sz="2200" b="1" dirty="0"/>
              <a:t>Situation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2A6F47-F355-4C33-B94A-B6ABC3BC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Interactive Nature of Agent-Environment relationship</a:t>
            </a:r>
          </a:p>
        </p:txBody>
      </p:sp>
    </p:spTree>
    <p:extLst>
      <p:ext uri="{BB962C8B-B14F-4D97-AF65-F5344CB8AC3E}">
        <p14:creationId xmlns:p14="http://schemas.microsoft.com/office/powerpoint/2010/main" val="2594315391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579A4C-36BF-4432-A4ED-0943BA350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78109"/>
            <a:ext cx="9143999" cy="44945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Conventional crime science/criminology neglects many </a:t>
            </a:r>
            <a:r>
              <a:rPr lang="en-GB" sz="2600" b="1" dirty="0"/>
              <a:t>feedback loops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200" dirty="0"/>
              <a:t>Operational feedback from failed/successful attempts at crime or security, individual/organisational learning, niche construction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b="1" dirty="0"/>
              <a:t>Reciprocal causation </a:t>
            </a:r>
            <a:r>
              <a:rPr lang="en-GB" sz="2600" dirty="0"/>
              <a:t>between changes in particular cultural traits and response of rest of cultural system  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Ecology of </a:t>
            </a:r>
            <a:r>
              <a:rPr lang="en-GB" sz="2600" b="1" dirty="0"/>
              <a:t>perpetually disturbed ground </a:t>
            </a:r>
            <a:r>
              <a:rPr lang="en-GB" sz="2600" dirty="0"/>
              <a:t>– plants evolve with rapid growth, short lifespan, lots of low-investment seeds (</a:t>
            </a:r>
            <a:r>
              <a:rPr lang="en-GB" sz="2600" dirty="0" err="1"/>
              <a:t>willowherb</a:t>
            </a:r>
            <a:r>
              <a:rPr lang="en-GB" sz="2600" dirty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200" dirty="0"/>
              <a:t>Some parallels with rapidly mobile/mutable cybercrimes that come and go as opportunities appear and are closed by continual social/ technological change, and the actions of security</a:t>
            </a:r>
            <a:endParaRPr lang="en-GB" sz="22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2A6F47-F355-4C33-B94A-B6ABC3BC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Interactive Nature of Agent-Environment relationship</a:t>
            </a:r>
          </a:p>
        </p:txBody>
      </p:sp>
    </p:spTree>
    <p:extLst>
      <p:ext uri="{BB962C8B-B14F-4D97-AF65-F5344CB8AC3E}">
        <p14:creationId xmlns:p14="http://schemas.microsoft.com/office/powerpoint/2010/main" val="3511675006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/>
              <a:t>A summary graphic from Project ACCEPT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CAC296-BBF9-4402-97EF-197DB9C4F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09" b="22800"/>
          <a:stretch/>
        </p:blipFill>
        <p:spPr>
          <a:xfrm>
            <a:off x="-1" y="548877"/>
            <a:ext cx="9144001" cy="45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03724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4CDBD-D052-4C9A-8CE4-BED0A0A25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8877"/>
            <a:ext cx="9143999" cy="459462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/>
              <a:t>The 3 timeframes derived from biology offer distinctive ways of looking at crime, its causes and the interventions we can develop to prevent, mitigate or stop it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/>
              <a:t>Some of these build on conventional criminology/crime science, others are novel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/>
              <a:t>Some issues encountered are quite challenging, need further thinking through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/>
              <a:t>How far can we simplify our model of the ecosystem before it starts significantly losing the ability to guide understanding, decisions, planning and action?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/>
              <a:t>Alternatively, how far do we have to better articulate, broaden and integrate our existing crime science frameworks and render them dynamic?</a:t>
            </a:r>
            <a:endParaRPr lang="en-GB" sz="24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/>
              <a:t>Project ACCEPT is endeavouring to take this process forward with development of an </a:t>
            </a:r>
            <a:r>
              <a:rPr lang="en-GB" sz="2000" b="1" dirty="0"/>
              <a:t>ontology</a:t>
            </a:r>
            <a:r>
              <a:rPr lang="en-GB" sz="2000" dirty="0"/>
              <a:t> of cybercrime, including human factors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/>
              <a:t>Feedback very welcome! In the meantime, some guidance…</a:t>
            </a:r>
            <a:endParaRPr lang="en-GB" sz="1600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2701274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F19A0-02A8-4401-B0C1-4F483F9CA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58302"/>
            <a:ext cx="9143999" cy="45851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altLang="en-US" sz="2600" dirty="0"/>
              <a:t>Card theft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altLang="en-US" sz="2300" b="1" dirty="0"/>
              <a:t>Chip-and-pin</a:t>
            </a:r>
            <a:r>
              <a:rPr lang="en-GB" altLang="en-US" sz="2300" dirty="0"/>
              <a:t> card security a significant success at first, but diminished in light of contactless transactions; then we saw </a:t>
            </a:r>
            <a:r>
              <a:rPr lang="en-GB" altLang="en-US" sz="2300" b="1" dirty="0"/>
              <a:t>3D printing </a:t>
            </a:r>
            <a:r>
              <a:rPr lang="en-GB" altLang="en-US" sz="2300" dirty="0"/>
              <a:t>of fake card-scanning slots on ATMs; </a:t>
            </a:r>
            <a:r>
              <a:rPr lang="en-GB" altLang="en-US" sz="2300" b="1" dirty="0"/>
              <a:t>online sales </a:t>
            </a:r>
            <a:r>
              <a:rPr lang="en-GB" altLang="en-US" sz="2300" dirty="0"/>
              <a:t>entirely bypass card-based security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altLang="en-US" sz="2600" dirty="0"/>
              <a:t>Car theft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altLang="en-US" sz="2300" dirty="0"/>
              <a:t>Sustained drop due to improved security (</a:t>
            </a:r>
            <a:r>
              <a:rPr lang="en-GB" altLang="en-US" sz="2300" b="1" dirty="0"/>
              <a:t>immobilisers</a:t>
            </a:r>
            <a:r>
              <a:rPr lang="en-GB" altLang="en-US" sz="2300" dirty="0"/>
              <a:t> etc) now waning as we see </a:t>
            </a:r>
            <a:r>
              <a:rPr lang="en-GB" altLang="en-US" sz="2300" b="1" dirty="0"/>
              <a:t>burgling for keys</a:t>
            </a:r>
            <a:r>
              <a:rPr lang="en-GB" altLang="en-US" sz="2300" dirty="0"/>
              <a:t>, misuse of </a:t>
            </a:r>
            <a:r>
              <a:rPr lang="en-GB" altLang="en-US" sz="2300" b="1" dirty="0"/>
              <a:t>wifi extenders </a:t>
            </a:r>
            <a:r>
              <a:rPr lang="en-GB" altLang="en-US" sz="2300" dirty="0"/>
              <a:t>transmitting key signal from house to car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altLang="en-US" sz="2600" dirty="0"/>
              <a:t>Terrorism and organised crime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altLang="en-US" sz="2300" dirty="0"/>
              <a:t>Persistent, highly-motivated, unfazed by tactical defeat, involve acquisition of resources, outsourcing, R&amp;D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altLang="en-US" sz="2600" dirty="0"/>
              <a:t>Cybercrime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altLang="en-US" sz="2300" b="1" dirty="0"/>
              <a:t>Rapid development and dissemination </a:t>
            </a:r>
            <a:r>
              <a:rPr lang="en-GB" altLang="en-US" sz="2300" dirty="0"/>
              <a:t>of opportunities, techniques, countermeasures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altLang="en-US" sz="2300" b="1" dirty="0" err="1"/>
              <a:t>Hyperconnectivity</a:t>
            </a:r>
            <a:r>
              <a:rPr lang="en-GB" altLang="en-US" sz="2300" dirty="0"/>
              <a:t> means annihilation of practical constraints of distance, and very different ratio of effort/scale in relation to reward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altLang="en-US" sz="2300" b="1" dirty="0"/>
              <a:t>Internet of Things</a:t>
            </a:r>
            <a:r>
              <a:rPr lang="en-GB" altLang="en-US" sz="2300" dirty="0"/>
              <a:t> – exponential growth – heading for 50bn connected items</a:t>
            </a:r>
            <a:endParaRPr lang="en-GB" altLang="en-US" sz="2300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altLang="en-US" sz="2300" b="1" dirty="0"/>
              <a:t>Crime As A Service </a:t>
            </a:r>
            <a:r>
              <a:rPr lang="en-GB" altLang="en-US" sz="2300" dirty="0"/>
              <a:t>on Dark Web</a:t>
            </a:r>
            <a:endParaRPr lang="en-GB" altLang="en-US" sz="2200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-21433"/>
            <a:ext cx="7436225" cy="527223"/>
          </a:xfrm>
        </p:spPr>
        <p:txBody>
          <a:bodyPr/>
          <a:lstStyle/>
          <a:p>
            <a:r>
              <a:rPr lang="en-US" altLang="en-US" sz="2200" dirty="0"/>
              <a:t>Significant Examples of Dynamic Crime/Security Problems</a:t>
            </a:r>
          </a:p>
        </p:txBody>
      </p:sp>
    </p:spTree>
    <p:extLst>
      <p:ext uri="{BB962C8B-B14F-4D97-AF65-F5344CB8AC3E}">
        <p14:creationId xmlns:p14="http://schemas.microsoft.com/office/powerpoint/2010/main" val="3759114172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4CDBD-D052-4C9A-8CE4-BED0A0A25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8877"/>
            <a:ext cx="9143999" cy="459462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GB" sz="2000" dirty="0"/>
              <a:t>Which </a:t>
            </a:r>
            <a:r>
              <a:rPr lang="en-GB" sz="2000" b="1" dirty="0"/>
              <a:t>timeframe</a:t>
            </a:r>
            <a:r>
              <a:rPr lang="en-GB" sz="2000" dirty="0"/>
              <a:t> is appropriate for understanding, tackling the problem – eco, devo, </a:t>
            </a:r>
            <a:r>
              <a:rPr lang="en-GB" sz="2000" dirty="0" err="1"/>
              <a:t>evo</a:t>
            </a:r>
            <a:r>
              <a:rPr lang="en-GB" sz="2000" dirty="0"/>
              <a:t>?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Does a given crime reduction strategy need to address more than one?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What are the </a:t>
            </a:r>
            <a:r>
              <a:rPr lang="en-GB" sz="2000" b="1" dirty="0"/>
              <a:t>units, populations and societal levels </a:t>
            </a:r>
            <a:r>
              <a:rPr lang="en-GB" sz="2000" dirty="0"/>
              <a:t>of interest?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What are the most appropriate ways to view </a:t>
            </a:r>
            <a:r>
              <a:rPr lang="en-GB" sz="2000" b="1" dirty="0"/>
              <a:t>generations</a:t>
            </a:r>
            <a:r>
              <a:rPr lang="en-GB" sz="2000" dirty="0"/>
              <a:t>, particularly in the case of actions and things?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How do all the agents and things fit together in a </a:t>
            </a:r>
            <a:r>
              <a:rPr lang="en-GB" sz="2000" b="1" dirty="0"/>
              <a:t>crime ecosystem</a:t>
            </a:r>
            <a:r>
              <a:rPr lang="en-GB" sz="2000" dirty="0"/>
              <a:t>? (And how does that fit more generally within broader societal systems?) 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How does </a:t>
            </a:r>
            <a:r>
              <a:rPr lang="en-GB" sz="2000" b="1" dirty="0"/>
              <a:t>perturbing</a:t>
            </a:r>
            <a:r>
              <a:rPr lang="en-GB" sz="2000" dirty="0"/>
              <a:t> one element of the system (e.g. offenders) affect all the other adaptive elements? Might there be counterintuitive outcomes, or even backfires?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What factors </a:t>
            </a:r>
            <a:r>
              <a:rPr lang="en-GB" sz="2000" b="1" dirty="0"/>
              <a:t>favour criminals </a:t>
            </a:r>
            <a:r>
              <a:rPr lang="en-GB" sz="2000" dirty="0"/>
              <a:t>variously at eco, devo or </a:t>
            </a:r>
            <a:r>
              <a:rPr lang="en-GB" sz="2000" dirty="0" err="1"/>
              <a:t>evo</a:t>
            </a:r>
            <a:r>
              <a:rPr lang="en-GB" sz="2000" dirty="0"/>
              <a:t> levels? Or </a:t>
            </a:r>
            <a:r>
              <a:rPr lang="en-GB" sz="2000" b="1" dirty="0"/>
              <a:t>favour security</a:t>
            </a:r>
            <a:r>
              <a:rPr lang="en-GB" sz="2000" dirty="0"/>
              <a:t>? How can we boost the latter and bust the former?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/>
              <a:t>Conclusions – for a Given Crime/Security Problem…</a:t>
            </a:r>
          </a:p>
        </p:txBody>
      </p:sp>
    </p:spTree>
    <p:extLst>
      <p:ext uri="{BB962C8B-B14F-4D97-AF65-F5344CB8AC3E}">
        <p14:creationId xmlns:p14="http://schemas.microsoft.com/office/powerpoint/2010/main" val="40294731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D704D-521F-45FF-B22D-F4E1D70C3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8877"/>
            <a:ext cx="9143999" cy="45946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b="1" dirty="0"/>
              <a:t>Dynamic and adaptive </a:t>
            </a:r>
            <a:r>
              <a:rPr lang="en-GB" sz="1900" dirty="0"/>
              <a:t>rather than static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dirty="0"/>
              <a:t>Out-innovating adaptive offenders against a background of technological                                   and social change which favours first the one, then the other side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b="1" dirty="0"/>
              <a:t>Anticipatory</a:t>
            </a:r>
            <a:r>
              <a:rPr lang="en-GB" sz="1900" dirty="0"/>
              <a:t> rather than reactive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dirty="0"/>
              <a:t>The future won’t be ‘more of the same’ – changes may be nonlinear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b="1" dirty="0"/>
              <a:t>Varied</a:t>
            </a:r>
            <a:r>
              <a:rPr lang="en-GB" sz="1900" dirty="0"/>
              <a:t> – to fit diverse contexts &amp; challenge offenders with new problems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800" b="1" dirty="0"/>
              <a:t>Intelligently scalable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dirty="0"/>
              <a:t>Slavish replication of success stories often followed by implementation failure in different contexts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800" b="1" dirty="0"/>
              <a:t>Able to handle complexity </a:t>
            </a:r>
            <a:r>
              <a:rPr lang="en-GB" sz="1800" dirty="0"/>
              <a:t>&amp;</a:t>
            </a:r>
            <a:r>
              <a:rPr lang="en-GB" sz="1800" b="1" dirty="0"/>
              <a:t> complex adaptive systems </a:t>
            </a:r>
            <a:r>
              <a:rPr lang="en-GB" sz="1800" dirty="0"/>
              <a:t>– agents with diverse motivation &amp; resources adapting to and anticipating each others’ moves</a:t>
            </a:r>
            <a:endParaRPr lang="en-GB" sz="18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dirty="0"/>
              <a:t>Simple crime triangles, cardboard cut-out rational offenders and a </a:t>
            </a:r>
            <a:r>
              <a:rPr lang="en-GB" sz="1600" dirty="0" err="1"/>
              <a:t>hotch-potch</a:t>
            </a:r>
            <a:r>
              <a:rPr lang="en-GB" sz="1600" dirty="0"/>
              <a:t> of poorly-integrated perspectives aren’t good enough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800" dirty="0"/>
              <a:t>Sensitive to different </a:t>
            </a:r>
            <a:r>
              <a:rPr lang="en-GB" sz="1800" b="1" dirty="0"/>
              <a:t>time frames </a:t>
            </a:r>
            <a:r>
              <a:rPr lang="en-GB" sz="1800" dirty="0"/>
              <a:t>over which crime and security are </a:t>
            </a:r>
            <a:r>
              <a:rPr lang="en-GB" sz="1800" b="1" dirty="0"/>
              <a:t>enacted</a:t>
            </a:r>
            <a:r>
              <a:rPr lang="en-GB" sz="1800" dirty="0"/>
              <a:t>, and over which they </a:t>
            </a:r>
            <a:r>
              <a:rPr lang="en-GB" sz="1800" b="1" dirty="0"/>
              <a:t>change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1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800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Therefore Need Solutions that are:</a:t>
            </a:r>
            <a:endParaRPr lang="en-GB" altLang="en-US" dirty="0"/>
          </a:p>
        </p:txBody>
      </p:sp>
      <p:pic>
        <p:nvPicPr>
          <p:cNvPr id="2050" name="Picture 2" descr="Sportacus - LazyTown Wiki">
            <a:extLst>
              <a:ext uri="{FF2B5EF4-FFF2-40B4-BE49-F238E27FC236}">
                <a16:creationId xmlns:a16="http://schemas.microsoft.com/office/drawing/2014/main" id="{206988E4-6682-4858-BAC3-710842DB3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56" y="584493"/>
            <a:ext cx="1922441" cy="22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8925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5E15B-7EEB-4B70-A2CE-F53E8F7B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58302"/>
            <a:ext cx="9143999" cy="458519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400" b="1" dirty="0"/>
              <a:t>Here-and-now</a:t>
            </a:r>
            <a:r>
              <a:rPr lang="en-GB" sz="2400" dirty="0"/>
              <a:t> – normal focus of Situational Crime Prevention and Law Enforcement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400" b="1" dirty="0"/>
              <a:t>Career</a:t>
            </a:r>
            <a:r>
              <a:rPr lang="en-GB" sz="1800" b="1" dirty="0"/>
              <a:t>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GB" sz="1800" dirty="0"/>
              <a:t>Of individual </a:t>
            </a:r>
            <a:r>
              <a:rPr lang="en-GB" sz="1800" b="1" dirty="0"/>
              <a:t>agents</a:t>
            </a:r>
            <a:r>
              <a:rPr lang="en-GB" sz="1800" dirty="0"/>
              <a:t>, whether </a:t>
            </a:r>
            <a:r>
              <a:rPr lang="en-GB" sz="1800" b="1" dirty="0"/>
              <a:t>individual</a:t>
            </a:r>
            <a:r>
              <a:rPr lang="en-GB" sz="1800" dirty="0"/>
              <a:t> </a:t>
            </a:r>
            <a:r>
              <a:rPr lang="en-GB" sz="1800" b="1" dirty="0"/>
              <a:t>offenders</a:t>
            </a:r>
            <a:r>
              <a:rPr lang="en-GB" sz="1800" dirty="0"/>
              <a:t>, </a:t>
            </a:r>
            <a:r>
              <a:rPr lang="en-GB" sz="1800" b="1" dirty="0"/>
              <a:t>organised crime groups</a:t>
            </a:r>
            <a:r>
              <a:rPr lang="en-GB" sz="1800" dirty="0"/>
              <a:t> or professional </a:t>
            </a:r>
            <a:r>
              <a:rPr lang="en-GB" sz="1800" b="1" dirty="0"/>
              <a:t>preventers</a:t>
            </a:r>
            <a:r>
              <a:rPr lang="en-GB" sz="1800" dirty="0"/>
              <a:t>, as they acquire repertoires of </a:t>
            </a:r>
            <a:r>
              <a:rPr lang="en-GB" sz="1800" b="1" dirty="0"/>
              <a:t>actions,</a:t>
            </a:r>
            <a:r>
              <a:rPr lang="en-GB" sz="1800" dirty="0"/>
              <a:t> </a:t>
            </a:r>
            <a:r>
              <a:rPr lang="en-GB" sz="1800" b="1" dirty="0"/>
              <a:t>techniques and technologies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400" b="1" dirty="0"/>
              <a:t>Change across generations and populations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GB" sz="1800" dirty="0"/>
              <a:t>Of people and groups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GB" sz="1800" dirty="0"/>
              <a:t>But also of procedures, services, material products &amp; places, and info technologies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200" dirty="0"/>
              <a:t>We must address </a:t>
            </a:r>
            <a:r>
              <a:rPr lang="en-US" sz="2200" b="1" dirty="0"/>
              <a:t>all</a:t>
            </a:r>
            <a:r>
              <a:rPr lang="en-US" sz="2200" dirty="0"/>
              <a:t> these time frames, the better to deal with </a:t>
            </a:r>
            <a:r>
              <a:rPr lang="en-US" sz="2200" b="1" dirty="0"/>
              <a:t>present</a:t>
            </a:r>
            <a:r>
              <a:rPr lang="en-US" sz="2200" dirty="0"/>
              <a:t> problems and to </a:t>
            </a:r>
            <a:r>
              <a:rPr lang="en-US" sz="2200" b="1" dirty="0"/>
              <a:t>anticipate</a:t>
            </a:r>
            <a:r>
              <a:rPr lang="en-US" sz="2200" dirty="0"/>
              <a:t> future ones, and handle their </a:t>
            </a:r>
            <a:r>
              <a:rPr lang="en-US" sz="2200" b="1" dirty="0"/>
              <a:t>dynamic nature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Candidate Time Frames</a:t>
            </a:r>
          </a:p>
        </p:txBody>
      </p:sp>
    </p:spTree>
    <p:extLst>
      <p:ext uri="{BB962C8B-B14F-4D97-AF65-F5344CB8AC3E}">
        <p14:creationId xmlns:p14="http://schemas.microsoft.com/office/powerpoint/2010/main" val="139872280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5E15B-7EEB-4B70-A2CE-F53E8F7B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58302"/>
            <a:ext cx="9143999" cy="45851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To make the most of these time frames we can borrow from the </a:t>
            </a:r>
            <a:r>
              <a:rPr lang="en-US" sz="2400" b="1" dirty="0"/>
              <a:t>Life Sciences</a:t>
            </a:r>
            <a:r>
              <a:rPr lang="en-US" sz="2400" dirty="0"/>
              <a:t> to respectively distinguish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200" b="1" dirty="0"/>
              <a:t>Eco</a:t>
            </a:r>
            <a:r>
              <a:rPr lang="en-US" sz="1900" dirty="0"/>
              <a:t> – ecology and ecosystems</a:t>
            </a:r>
            <a:endParaRPr lang="en-US" sz="1900" b="1" dirty="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200" b="1" dirty="0"/>
              <a:t>Devo</a:t>
            </a:r>
            <a:r>
              <a:rPr lang="en-US" sz="1900" b="1" dirty="0"/>
              <a:t> </a:t>
            </a:r>
            <a:r>
              <a:rPr lang="en-US" sz="1900" dirty="0"/>
              <a:t>– development and learning</a:t>
            </a:r>
            <a:r>
              <a:rPr lang="en-US" sz="1900" b="1" dirty="0"/>
              <a:t>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200" b="1" dirty="0"/>
              <a:t>Evo</a:t>
            </a:r>
            <a:r>
              <a:rPr lang="en-US" sz="1900" b="1" dirty="0"/>
              <a:t> </a:t>
            </a:r>
            <a:r>
              <a:rPr lang="en-US" sz="1900" dirty="0"/>
              <a:t>– evolutionary and co-evolutionary 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Eco, Devo, Evo</a:t>
            </a:r>
          </a:p>
        </p:txBody>
      </p:sp>
      <p:pic>
        <p:nvPicPr>
          <p:cNvPr id="3074" name="Picture 2" descr="What Is Ecology? - Definition &amp; Explanation - Video ...">
            <a:extLst>
              <a:ext uri="{FF2B5EF4-FFF2-40B4-BE49-F238E27FC236}">
                <a16:creationId xmlns:a16="http://schemas.microsoft.com/office/drawing/2014/main" id="{52D9EC05-2F0C-4B0D-8A75-F1FC72DFE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6663" r="8276" b="9504"/>
          <a:stretch/>
        </p:blipFill>
        <p:spPr bwMode="auto">
          <a:xfrm>
            <a:off x="379798" y="3175946"/>
            <a:ext cx="2410698" cy="14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ild Development | The Medical Station | Clinic North ...">
            <a:extLst>
              <a:ext uri="{FF2B5EF4-FFF2-40B4-BE49-F238E27FC236}">
                <a16:creationId xmlns:a16="http://schemas.microsoft.com/office/drawing/2014/main" id="{6080FE04-B511-4BBE-ADF1-A18924B93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95" y="2839979"/>
            <a:ext cx="2304120" cy="17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D9D60A3-7B47-43FA-B7CB-776CCAA6F20A}"/>
              </a:ext>
            </a:extLst>
          </p:cNvPr>
          <p:cNvGrpSpPr/>
          <p:nvPr/>
        </p:nvGrpSpPr>
        <p:grpSpPr>
          <a:xfrm>
            <a:off x="5896301" y="1340071"/>
            <a:ext cx="2420009" cy="3291048"/>
            <a:chOff x="2940269" y="614854"/>
            <a:chExt cx="3074276" cy="4343401"/>
          </a:xfrm>
        </p:grpSpPr>
        <p:pic>
          <p:nvPicPr>
            <p:cNvPr id="3078" name="Picture 6" descr="Posters: Information for Teachers - Never Off Topic">
              <a:extLst>
                <a:ext uri="{FF2B5EF4-FFF2-40B4-BE49-F238E27FC236}">
                  <a16:creationId xmlns:a16="http://schemas.microsoft.com/office/drawing/2014/main" id="{D6972C7B-5494-438F-A429-3FD659F2A7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5" t="11954" r="10384" b="3602"/>
            <a:stretch/>
          </p:blipFill>
          <p:spPr bwMode="auto">
            <a:xfrm>
              <a:off x="2940269" y="614854"/>
              <a:ext cx="3074276" cy="434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05DD90D-6DBD-45BE-B7D3-0EB531FAC27E}"/>
                </a:ext>
              </a:extLst>
            </p:cNvPr>
            <p:cNvSpPr/>
            <p:nvPr/>
          </p:nvSpPr>
          <p:spPr>
            <a:xfrm>
              <a:off x="5281448" y="4272455"/>
              <a:ext cx="733097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6C1EE7-1AF6-4286-A925-05DA4CBB4740}"/>
                </a:ext>
              </a:extLst>
            </p:cNvPr>
            <p:cNvSpPr/>
            <p:nvPr/>
          </p:nvSpPr>
          <p:spPr>
            <a:xfrm>
              <a:off x="2940269" y="4745420"/>
              <a:ext cx="1048407" cy="212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524445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5E15B-7EEB-4B70-A2CE-F53E8F7B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613483"/>
            <a:ext cx="9143999" cy="45851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200" dirty="0"/>
              <a:t>These frames can be translated into 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sz="2000" dirty="0"/>
              <a:t>Human </a:t>
            </a:r>
            <a:r>
              <a:rPr lang="en-US" sz="2000" b="1" dirty="0"/>
              <a:t>performance</a:t>
            </a:r>
            <a:r>
              <a:rPr lang="en-US" sz="2000" dirty="0"/>
              <a:t>, </a:t>
            </a:r>
            <a:r>
              <a:rPr lang="en-US" sz="2000" b="1" dirty="0"/>
              <a:t>learning</a:t>
            </a:r>
            <a:r>
              <a:rPr lang="en-US" sz="2000" dirty="0"/>
              <a:t> and </a:t>
            </a:r>
            <a:r>
              <a:rPr lang="en-US" sz="2000" b="1" dirty="0"/>
              <a:t>cultural </a:t>
            </a:r>
            <a:r>
              <a:rPr lang="en-US" sz="2000" dirty="0"/>
              <a:t>evolution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sz="2000" dirty="0"/>
              <a:t>Also the </a:t>
            </a:r>
            <a:r>
              <a:rPr lang="en-US" sz="2000" b="1" dirty="0"/>
              <a:t>technological</a:t>
            </a:r>
            <a:r>
              <a:rPr lang="en-US" sz="2000" dirty="0"/>
              <a:t> equivalents covering </a:t>
            </a:r>
            <a:r>
              <a:rPr lang="en-US" sz="2000" b="1" dirty="0"/>
              <a:t>operational</a:t>
            </a:r>
            <a:r>
              <a:rPr lang="en-US" sz="2000" dirty="0"/>
              <a:t> products, places and systems; those under </a:t>
            </a:r>
            <a:r>
              <a:rPr lang="en-US" sz="2000" b="1" dirty="0"/>
              <a:t>development;</a:t>
            </a:r>
            <a:r>
              <a:rPr lang="en-US" sz="2000" dirty="0"/>
              <a:t> and the </a:t>
            </a:r>
            <a:r>
              <a:rPr lang="en-US" sz="2000" b="1" dirty="0"/>
              <a:t>succession of versions and innovations </a:t>
            </a:r>
            <a:r>
              <a:rPr lang="en-US" sz="2000" dirty="0"/>
              <a:t>unleashed on the market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b="1" dirty="0"/>
              <a:t>Not</a:t>
            </a:r>
            <a:r>
              <a:rPr lang="en-US" sz="2400" dirty="0"/>
              <a:t> implying a </a:t>
            </a:r>
            <a:r>
              <a:rPr lang="en-US" sz="2400" b="1" dirty="0"/>
              <a:t>universal time scale</a:t>
            </a:r>
            <a:r>
              <a:rPr lang="en-US" sz="2400" dirty="0"/>
              <a:t> here – for example, Evo in cybercrime may be faster than Devo in offender careers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Eco, Devo, Evo</a:t>
            </a:r>
          </a:p>
        </p:txBody>
      </p:sp>
    </p:spTree>
    <p:extLst>
      <p:ext uri="{BB962C8B-B14F-4D97-AF65-F5344CB8AC3E}">
        <p14:creationId xmlns:p14="http://schemas.microsoft.com/office/powerpoint/2010/main" val="2354647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84572-5370-4E2B-B92E-BDC2258D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48877"/>
            <a:ext cx="9144002" cy="45946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Eco covers the here-and-now </a:t>
            </a:r>
            <a:r>
              <a:rPr lang="en-US" sz="2400" b="1" dirty="0"/>
              <a:t>ecological interactions </a:t>
            </a:r>
            <a:r>
              <a:rPr lang="en-US" sz="2400" dirty="0"/>
              <a:t>of</a:t>
            </a:r>
            <a:r>
              <a:rPr lang="en-US" sz="2400" b="1" dirty="0"/>
              <a:t> agents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900" b="1" dirty="0"/>
              <a:t>Within their environment</a:t>
            </a:r>
            <a:r>
              <a:rPr lang="en-US" sz="1900" dirty="0"/>
              <a:t>, attacking or defending a target of crime,</a:t>
            </a:r>
            <a:r>
              <a:rPr lang="en-US" sz="1900" b="1" dirty="0"/>
              <a:t> </a:t>
            </a:r>
            <a:r>
              <a:rPr lang="en-US" sz="1900" dirty="0"/>
              <a:t>and conflicting or collaborating with each other (offenders and preventers)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900" dirty="0"/>
              <a:t>Agents seen as </a:t>
            </a:r>
            <a:r>
              <a:rPr lang="en-US" sz="1900" b="1" dirty="0"/>
              <a:t>performing</a:t>
            </a:r>
            <a:r>
              <a:rPr lang="en-US" sz="1900" dirty="0"/>
              <a:t> with their </a:t>
            </a:r>
            <a:r>
              <a:rPr lang="en-US" sz="1900" b="1" dirty="0"/>
              <a:t>existing repertoire </a:t>
            </a:r>
            <a:r>
              <a:rPr lang="en-US" sz="1900" dirty="0"/>
              <a:t>of </a:t>
            </a:r>
            <a:r>
              <a:rPr lang="en-US" sz="1900" dirty="0" err="1"/>
              <a:t>behaviour</a:t>
            </a:r>
            <a:r>
              <a:rPr lang="en-US" sz="1900" dirty="0"/>
              <a:t> and resources </a:t>
            </a:r>
          </a:p>
          <a:p>
            <a:pPr lvl="2">
              <a:lnSpc>
                <a:spcPct val="120000"/>
              </a:lnSpc>
              <a:spcBef>
                <a:spcPts val="400"/>
              </a:spcBef>
            </a:pPr>
            <a:r>
              <a:rPr lang="en-US" sz="1900" dirty="0"/>
              <a:t>To acquire </a:t>
            </a:r>
            <a:r>
              <a:rPr lang="en-US" sz="1900" b="1" dirty="0"/>
              <a:t>tactical info </a:t>
            </a:r>
            <a:r>
              <a:rPr lang="en-US" sz="1900" dirty="0"/>
              <a:t>on immediate contingencies (</a:t>
            </a:r>
            <a:r>
              <a:rPr lang="en-US" sz="1900" dirty="0" err="1"/>
              <a:t>eg</a:t>
            </a:r>
            <a:r>
              <a:rPr lang="en-US" sz="1900" dirty="0"/>
              <a:t> hostile reconnaissance), </a:t>
            </a:r>
          </a:p>
          <a:p>
            <a:pPr lvl="2">
              <a:lnSpc>
                <a:spcPct val="120000"/>
              </a:lnSpc>
              <a:spcBef>
                <a:spcPts val="400"/>
              </a:spcBef>
            </a:pPr>
            <a:r>
              <a:rPr lang="en-US" sz="1900" dirty="0"/>
              <a:t>To </a:t>
            </a:r>
            <a:r>
              <a:rPr lang="en-US" sz="1900" b="1" dirty="0"/>
              <a:t>respond</a:t>
            </a:r>
            <a:r>
              <a:rPr lang="en-US" sz="1900" dirty="0"/>
              <a:t> to tactical </a:t>
            </a:r>
            <a:r>
              <a:rPr lang="en-US" sz="1900" b="1" dirty="0"/>
              <a:t>opportunities</a:t>
            </a:r>
            <a:r>
              <a:rPr lang="en-US" sz="1900" dirty="0"/>
              <a:t>, </a:t>
            </a:r>
            <a:r>
              <a:rPr lang="en-US" sz="1900" b="1" dirty="0"/>
              <a:t>forage</a:t>
            </a:r>
            <a:r>
              <a:rPr lang="en-US" sz="1900" dirty="0"/>
              <a:t> for them or actively </a:t>
            </a:r>
            <a:r>
              <a:rPr lang="en-US" sz="1900" b="1" dirty="0"/>
              <a:t>create</a:t>
            </a:r>
            <a:r>
              <a:rPr lang="en-US" sz="1900" dirty="0"/>
              <a:t> them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900" dirty="0"/>
              <a:t>Agents also </a:t>
            </a:r>
            <a:r>
              <a:rPr lang="en-US" sz="1900" b="1" dirty="0"/>
              <a:t>respond</a:t>
            </a:r>
            <a:r>
              <a:rPr lang="en-US" sz="1900" dirty="0"/>
              <a:t> to </a:t>
            </a:r>
            <a:r>
              <a:rPr lang="en-US" sz="1900" b="1" dirty="0"/>
              <a:t>precipitators</a:t>
            </a:r>
            <a:r>
              <a:rPr lang="en-US" sz="1900" dirty="0"/>
              <a:t> (prompts, provocations, permissions, pressures) and set them up for others to experience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Preferred framework covering offenders, other agents and material or human targets in the immediate environment – </a:t>
            </a:r>
            <a:r>
              <a:rPr lang="en-US" sz="2400" b="1" dirty="0"/>
              <a:t>Conjunction of Criminal Opportunity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/>
              <a:t>CCO integrates all the crime science perspectives in a                                    one-stop shop, though it’s not the last word – needs to                             connect with wider ecological/social perspectives, more                                                      distal causes</a:t>
            </a:r>
            <a:endParaRPr lang="en-US" sz="1800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F1C162B7-0984-4303-92D2-40AD7D82C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Time Frames – ECO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370C94-9018-45DF-A2A0-F5E29AEC2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2" t="7969" r="8965"/>
          <a:stretch/>
        </p:blipFill>
        <p:spPr>
          <a:xfrm>
            <a:off x="6794938" y="3525825"/>
            <a:ext cx="2349062" cy="16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62268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L_PowerPoint_Template_BLUE-template.pptx" id="{0F614086-F575-4C18-ABD1-87DC49A1E979}" vid="{0F8D853A-A018-4C5A-A989-7CCD293F8F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UCL_PowerPoint_Template_BLUE-template</Template>
  <TotalTime>11919</TotalTime>
  <Words>4284</Words>
  <Application>Microsoft Office PowerPoint</Application>
  <PresentationFormat>On-screen Show (16:9)</PresentationFormat>
  <Paragraphs>295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The importance of time frame in tackling new and emerging crime problems:  The Eco, Devo, Evo Framework  Australian Institute of Criminology November 2019  Paul Ekblom Department of Security &amp; Crime Science UCL  </vt:lpstr>
      <vt:lpstr>Background</vt:lpstr>
      <vt:lpstr>Crime &amp; Security – too Static a View?</vt:lpstr>
      <vt:lpstr>Significant Examples of Dynamic Crime/Security Problems</vt:lpstr>
      <vt:lpstr>We Therefore Need Solutions that are:</vt:lpstr>
      <vt:lpstr>Candidate Time Frames</vt:lpstr>
      <vt:lpstr>Eco, Devo, Evo</vt:lpstr>
      <vt:lpstr>Eco, Devo, Evo</vt:lpstr>
      <vt:lpstr>Time Frames – ECO </vt:lpstr>
      <vt:lpstr>Time Frames – ECO – Nature of Agents </vt:lpstr>
      <vt:lpstr>Time Frames – ECO – Agents and Roles</vt:lpstr>
      <vt:lpstr>Time Frames – DEVO</vt:lpstr>
      <vt:lpstr>Time Frames – DEVO – Technology</vt:lpstr>
      <vt:lpstr>Time Frames – EVO</vt:lpstr>
      <vt:lpstr>Evo – Global Perspective – Populations</vt:lpstr>
      <vt:lpstr>Evo – Global Perspective – Generations &amp; Levels</vt:lpstr>
      <vt:lpstr>EVO – Cultural Evolution – Basics</vt:lpstr>
      <vt:lpstr>EVO – Cultural Evolution Basics – Selection</vt:lpstr>
      <vt:lpstr>EVO – Cultural Evolution Basics – Selection</vt:lpstr>
      <vt:lpstr>The Niche</vt:lpstr>
      <vt:lpstr>EVO – Cultural Evolution Basics – Transmission/Replication</vt:lpstr>
      <vt:lpstr>EVO – Cultural Evolution Basics – Transmission</vt:lpstr>
      <vt:lpstr>Evo – Acceleration and Boosting Efficiency</vt:lpstr>
      <vt:lpstr>Evo – Evolution of Evolvability</vt:lpstr>
      <vt:lpstr>Evo – Cultural Evolution of Evolvability</vt:lpstr>
      <vt:lpstr>Taking the Brakes off Eco, Devo, Evo</vt:lpstr>
      <vt:lpstr>Co-evolution – Arms Races</vt:lpstr>
      <vt:lpstr>Co-evolution – Cultural Arms Races</vt:lpstr>
      <vt:lpstr>Co-evo – Running Arms Races by Boosting Good Side, Blocking Bad</vt:lpstr>
      <vt:lpstr>EVO – New Thinking in Evolution</vt:lpstr>
      <vt:lpstr>EVO – Extended Evolutionary Synthesis – new Thinking in Evolution</vt:lpstr>
      <vt:lpstr>EVO – Extended Evolutionary Synthesis – new Thinking in Evolution</vt:lpstr>
      <vt:lpstr>Evo – New Thinking – Implications for Crime/Security</vt:lpstr>
      <vt:lpstr>Evo – New Thinking – Implications for Crime/Security</vt:lpstr>
      <vt:lpstr>Evo – New Thinking – Implications for Crime/Security</vt:lpstr>
      <vt:lpstr>Interactive Nature of Agent-Environment relationship</vt:lpstr>
      <vt:lpstr>Interactive Nature of Agent-Environment relationship</vt:lpstr>
      <vt:lpstr>A summary graphic from Project ACCEPT</vt:lpstr>
      <vt:lpstr>Conclusions</vt:lpstr>
      <vt:lpstr>Conclusions – for a Given Crime/Security Problem…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 Ontology</dc:title>
  <dc:creator>Ingolf</dc:creator>
  <cp:lastModifiedBy>Paul Ekblom</cp:lastModifiedBy>
  <cp:revision>290</cp:revision>
  <dcterms:created xsi:type="dcterms:W3CDTF">2018-09-14T12:47:52Z</dcterms:created>
  <dcterms:modified xsi:type="dcterms:W3CDTF">2019-11-26T22:43:51Z</dcterms:modified>
</cp:coreProperties>
</file>